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3" r:id="rId9"/>
    <p:sldId id="264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9C3EBF6-6E99-410A-A1F5-D85F07607B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6F3567-D54E-463B-8908-F53DD78C79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D447-F987-46C3-9A9C-36474444FA3E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520FB6-7A3A-448A-AC9D-A99D69A7EA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0DC442-E762-4B18-BE96-69BD03B045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B4476-2052-4A43-B445-354261A49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20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2C0F-DA1C-47EA-BABF-E5BABB7E0187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3B305-6D18-4554-9DCD-5E723553F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825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8D736-0E65-436E-A515-F0BDDF688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9D9D07-C046-4B30-9F95-E5C7EB116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CAFD9F-C4A7-4572-8A0F-3E83BFA0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79FC-71EA-414F-B5D0-DC087E9853F5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385210-1C1E-475A-A6C5-21D7B7EE5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F2CF6-1906-4FD4-ADB8-64419053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56349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0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A9FE2-66D2-4320-A008-2AF6E369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804BDE-9401-48EF-B9D8-5D5422120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7A2310-0F7C-43FB-8AAB-341478A2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65C3-304D-4835-A5F7-70FA6D33A6A6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D58374-3EB2-4467-A783-20B32FBD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D9534F-749C-4DD4-A7A6-5C8F60BE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1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B635A1-8919-4341-AA06-FF9CCD9DA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3FD034-7446-4E9C-B965-2AEF89211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0516C-F3F3-438F-8AC6-021EC591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137B-B115-435A-9573-734419696923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4C1F2-A8F1-44F9-8027-817C128E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E9884-237C-41D0-A855-6E3C6CB5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97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53FE92-8011-431E-90E6-B05C6C479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0F0864-A1CE-44B9-9756-490C65A4F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151C35-F3C8-4075-9CE5-D4DEC6B2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B839-43A1-4576-80DB-58E086BAC63D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032121-5182-4966-B505-05DE8DF3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84D7E3-9152-4F1D-B56F-407F6D4E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2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FA7A9-7CBB-49C3-A913-30765042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D49EC1-8F85-4A0D-8E36-A1DE31B21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84F511-07E0-4B6F-9CBD-22D4D7C0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33A2-C26C-4F81-99DA-B7F4C3F75B44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77BE89-D565-44AF-AD84-059A1090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D47740-6D99-4BB4-8621-34A8A563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F8D94-7B5C-43DD-967E-24679026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0A729D-50C0-403E-8EDF-41A6203FD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455535-7698-47E7-B5BF-F74F02CBD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F3F2DC-640C-4BC0-9CD1-43B7ABFC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EFC4C-6439-4FAA-884E-2E1BD94A0C56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9097F1-4A47-4246-8B4A-D3F57FAE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0BB2F4-AB77-4C64-8631-9E7C75FC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7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42170-A572-426C-AC27-ED82B5BE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2E93DD-4054-4846-8F27-370D76E0D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E7E994-21E6-4BE8-B317-10EA7850F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03D653-D805-49F0-98E8-5DA8EF028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3047A1-7A2C-4342-B154-2CE8D44A2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3AE21C2-357A-4403-A692-7C94E5665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9752-35BC-4129-90DB-3EB7A1B5E13E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789FAF-006E-47AA-ABB7-61AF1039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356EDA-B5B4-44B8-BA26-A6FB99C0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1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E065B-F4B0-4072-BCC5-121EEEEA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B41E25-4B8D-4265-B760-DF2768D3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C3A2-92AF-429B-BCBC-812C42895D34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F6799D-1DCF-4AD8-8F4D-DFBC150A3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A7E3F1-75DE-4818-AFC5-307D2664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4995" y="6356350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EAB724-F37C-4643-A0D3-59313708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D82B-B5BC-4473-B76A-ED85DB153412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573548-A643-4F56-8378-D1CDCD78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EAB7A8-8868-4F3D-AD1B-5C9580F1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3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0E85-D454-4902-BD5E-2EE6BE93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680708-C8CD-4DAB-8CC8-CC697695A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BAB175-2D2F-4CC0-9C93-2492B5455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C509DB-DC6F-4383-B73A-50866B5F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BD3D-6018-4C44-BE1F-CCED7BAD64E6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A45248-7C81-4585-8E01-6C09C12E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2DF41-912E-4D4C-A1CD-53A9B785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9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68FF1-9EA9-4BD0-8976-5BD20B66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4F86BF-6AC3-45D9-B018-5F586DFFB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E8D1A0-82A6-487A-977D-17961CE67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BD9AC4-69E7-47D0-943E-8C264D64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452D-155A-455F-B6B3-7FB858EB6BFE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7E14E1-9935-4A3A-8F26-332EFDF8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481D74-19A5-4775-90AF-9452B0A2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45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30CC95-F2B0-4A97-843E-5EEF33AA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187B1E-BA79-4EAB-84FF-DDF451A3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9656CC-2B98-476E-AC1D-DEAEF217D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2E77-2ECE-4B5D-BCE1-9E08A61C11C1}" type="datetime1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68B825-0A5A-4C43-8C64-F8D80DF94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2F47E-65CD-41D4-8142-225094B49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AB92-1D5D-4C0B-B769-70013604D19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265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B208F-18D7-4629-BE16-B0AD4E074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127" y="880829"/>
            <a:ext cx="10412083" cy="2297377"/>
          </a:xfrm>
        </p:spPr>
        <p:txBody>
          <a:bodyPr>
            <a:normAutofit fontScale="90000"/>
          </a:bodyPr>
          <a:lstStyle/>
          <a:p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6100" b="1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39</a:t>
            </a: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回 沖縄広告協会</a:t>
            </a:r>
            <a:r>
              <a:rPr lang="en-US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広告賞</a:t>
            </a:r>
            <a:br>
              <a:rPr lang="ja-JP" altLang="en-US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b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項</a:t>
            </a:r>
            <a:endParaRPr kumimoji="1" lang="ja-JP" altLang="en-US" sz="6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A96063-2E11-47DE-88DE-540390D68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7381"/>
            <a:ext cx="9144000" cy="2234241"/>
          </a:xfrm>
        </p:spPr>
        <p:txBody>
          <a:bodyPr>
            <a:normAutofit lnSpcReduction="10000"/>
          </a:bodyPr>
          <a:lstStyle/>
          <a:p>
            <a:endParaRPr lang="ja-JP" altLang="ja-JP" dirty="0"/>
          </a:p>
          <a:p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◆事務局 〒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900-8678 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那覇市久茂地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2-2-2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</a:t>
            </a:r>
            <a:endParaRPr lang="en-US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㈱沖縄タイムス社 営業局内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TEL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098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（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869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）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0047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FAX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098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（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860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）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3568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お問い合わせ：平日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～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17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7CB851-5571-4FEB-9159-C680D19F9DF9}"/>
              </a:ext>
            </a:extLst>
          </p:cNvPr>
          <p:cNvSpPr txBox="1"/>
          <p:nvPr/>
        </p:nvSpPr>
        <p:spPr>
          <a:xfrm>
            <a:off x="10239556" y="6291242"/>
            <a:ext cx="1811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Ver.20201208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4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62C54B-ACC4-46A7-B676-1BA06172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98" y="417099"/>
            <a:ext cx="10359501" cy="5036753"/>
          </a:xfrm>
        </p:spPr>
        <p:txBody>
          <a:bodyPr>
            <a:normAutofit/>
          </a:bodyPr>
          <a:lstStyle/>
          <a:p>
            <a:r>
              <a:rPr lang="ja-JP" altLang="en-US" sz="3100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　</a:t>
            </a:r>
            <a:r>
              <a:rPr lang="ja-JP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実施にあたって</a:t>
            </a:r>
            <a:r>
              <a:rPr lang="en-US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…</a:t>
            </a:r>
            <a:b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ja-JP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</a:t>
            </a:r>
            <a:br>
              <a:rPr lang="ja-JP" altLang="ja-JP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</a:br>
            <a:r>
              <a:rPr lang="ja-JP" altLang="en-US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沖縄広告協会会則第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条の（目的）に基づき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会員社の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広告技術の研鑚、広告知識の普及向上を目指し、ひいては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地域社会に対する広告への正しい理解と知識を深め、あわ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せて地域文化の発展に寄与することを目的に、これを実施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するものです。</a:t>
            </a:r>
            <a:b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沖縄県内で行なわれる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総合的な広告作品コンテストと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しては唯一の表彰制度です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社は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もちろん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のこと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b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以外の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皆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さま</a:t>
            </a:r>
            <a: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もふるってご応募下さい。</a:t>
            </a:r>
            <a:br>
              <a:rPr lang="ja-JP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765CD4-D097-4978-A9E3-D300BE75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9107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31EFEF1-7EFE-4545-9B37-96C0DDE487D5}"/>
              </a:ext>
            </a:extLst>
          </p:cNvPr>
          <p:cNvSpPr/>
          <p:nvPr/>
        </p:nvSpPr>
        <p:spPr>
          <a:xfrm>
            <a:off x="448572" y="484880"/>
            <a:ext cx="111884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100" dirty="0"/>
          </a:p>
          <a:p>
            <a:endParaRPr lang="ja-JP" altLang="en-US" sz="11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1</a:t>
            </a:r>
            <a:r>
              <a:rPr lang="ja-JP" altLang="en-US" sz="2400" b="1" dirty="0">
                <a:latin typeface="+mn-ea"/>
              </a:rPr>
              <a:t>）応募条件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応募者：広告主または、広告主の承諾を得た応募代行者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対　象：県内に在する企業（支社、営業所、出張所を含む）もしくは</a:t>
            </a:r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団体・個人を広告主として制作された広告で、</a:t>
            </a:r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</a:t>
            </a:r>
            <a:r>
              <a:rPr lang="en-US" altLang="ja-JP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2020</a:t>
            </a:r>
            <a:r>
              <a:rPr lang="ja-JP" altLang="en-US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年</a:t>
            </a:r>
            <a:r>
              <a:rPr lang="en-US" altLang="ja-JP" sz="26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</a:t>
            </a:r>
            <a:r>
              <a:rPr lang="ja-JP" altLang="en-US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月</a:t>
            </a:r>
            <a:r>
              <a:rPr lang="en-US" altLang="ja-JP" sz="26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</a:t>
            </a:r>
            <a:r>
              <a:rPr lang="ja-JP" altLang="en-US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日～ </a:t>
            </a:r>
            <a:r>
              <a:rPr lang="en-US" altLang="ja-JP" sz="26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12</a:t>
            </a:r>
            <a:r>
              <a:rPr lang="ja-JP" altLang="en-US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月</a:t>
            </a:r>
            <a:r>
              <a:rPr lang="en-US" altLang="ja-JP" sz="26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31</a:t>
            </a:r>
            <a:r>
              <a:rPr lang="ja-JP" altLang="en-US" sz="24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日</a:t>
            </a:r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の期間中に、県内外で掲載・放送・</a:t>
            </a: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掲出・頒布された広告作品を対象とする。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制　作：企画制作を主に沖縄県内で行った広告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</a:t>
            </a:r>
            <a:r>
              <a:rPr lang="en-US" altLang="ja-JP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※</a:t>
            </a:r>
            <a:r>
              <a:rPr lang="ja-JP" altLang="en-US" sz="2200" b="1" u="sng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応募規定及び出品形態に違反した作品は、審査対象から除外されます</a:t>
            </a:r>
            <a:r>
              <a:rPr lang="ja-JP" altLang="en-US" sz="24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。</a:t>
            </a:r>
          </a:p>
          <a:p>
            <a:endParaRPr lang="ja-JP" altLang="en-US" sz="2400" dirty="0"/>
          </a:p>
          <a:p>
            <a:endParaRPr lang="en-US" altLang="ja-JP" sz="2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318AFB-0A52-4321-B0E1-6A3EAE2F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00821"/>
            <a:ext cx="2743200" cy="365125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4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F54314-5188-4ED1-8BB6-1CF4AA005482}"/>
              </a:ext>
            </a:extLst>
          </p:cNvPr>
          <p:cNvSpPr/>
          <p:nvPr/>
        </p:nvSpPr>
        <p:spPr>
          <a:xfrm>
            <a:off x="493143" y="526465"/>
            <a:ext cx="11205713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）応募受付 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受付期間：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2200" b="1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会社ごとに取りまとめいただき「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(Excel)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添付しメールにて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お申し込みください。　</a:t>
            </a:r>
            <a:r>
              <a:rPr lang="en-US" altLang="ja-JP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E-mail  </a:t>
            </a:r>
            <a:r>
              <a:rPr lang="en-US" altLang="ja-JP" sz="24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okikokyo@okinawatimes.co.jp</a:t>
            </a:r>
          </a:p>
          <a:p>
            <a:pPr indent="139700" algn="just">
              <a:spcAft>
                <a:spcPts val="0"/>
              </a:spcAft>
            </a:pPr>
            <a:endParaRPr lang="en-US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22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申込書のファイル名をご社名に変更してください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</a:p>
          <a:p>
            <a:pPr indent="139700" algn="just">
              <a:spcAft>
                <a:spcPts val="0"/>
              </a:spcAft>
            </a:pPr>
            <a:endParaRPr lang="en-US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メール送信後、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営業日以内に事務局からの返信がない場合は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お電話にてお問い合わせください。</a:t>
            </a: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お問い合わせ：☎</a:t>
            </a:r>
            <a:r>
              <a:rPr lang="en-US" altLang="ja-JP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098-869-0047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（平日</a:t>
            </a:r>
            <a:r>
              <a:rPr lang="en-US" altLang="ja-JP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17:00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>
              <a:spcAft>
                <a:spcPts val="0"/>
              </a:spcAft>
            </a:pPr>
            <a:endParaRPr lang="ja-JP" altLang="ja-JP" sz="1100" b="1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搬入期間：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6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木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17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00 </a:t>
            </a:r>
            <a:endParaRPr lang="ja-JP" altLang="en-US" sz="2200" b="1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作品受付の混雑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を防ぐため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、後日</a:t>
            </a:r>
            <a:r>
              <a:rPr lang="ja-JP" altLang="ja-JP" sz="20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申し込み順に</a:t>
            </a:r>
            <a:r>
              <a:rPr lang="ja-JP" altLang="en-US" sz="20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</a:t>
            </a:r>
            <a:r>
              <a:rPr lang="ja-JP" altLang="ja-JP" sz="20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日時を連絡致します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2000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搬入場所：沖縄広告協会事務局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（沖縄タイムス社 営業局内）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那覇市久茂地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2-2-2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タイムスビル</a:t>
            </a:r>
            <a:r>
              <a:rPr lang="en-US" altLang="ja-JP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階</a:t>
            </a:r>
            <a:endParaRPr lang="ja-JP" altLang="ja-JP" sz="2000" b="1" u="sng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642503-59C2-4974-B967-10533F42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8113"/>
            <a:ext cx="2743200" cy="365125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42189"/>
              </p:ext>
            </p:extLst>
          </p:nvPr>
        </p:nvGraphicFramePr>
        <p:xfrm>
          <a:off x="621437" y="949911"/>
          <a:ext cx="11105965" cy="5524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57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410381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71922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60984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33835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28286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4863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5698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新聞広告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①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新聞一般営業部門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広告主の営業広告全般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余白なし</a:t>
                      </a:r>
                      <a:r>
                        <a:rPr kumimoji="1" lang="ja-JP" altLang="en-US" sz="1800" dirty="0"/>
                        <a:t>のパネル仕上げ</a:t>
                      </a:r>
                      <a:r>
                        <a:rPr kumimoji="1" lang="ja-JP" altLang="en-US" sz="1400" dirty="0"/>
                        <a:t>（ガラス・木製パネル不可）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800" dirty="0"/>
                        <a:t>作品添付シートをパネル裏面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右上</a:t>
                      </a:r>
                      <a:r>
                        <a:rPr kumimoji="1" lang="ja-JP" altLang="en-US" sz="1800" dirty="0"/>
                        <a:t>に貼る。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107451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新聞企画連合・</a:t>
                      </a:r>
                      <a:endParaRPr kumimoji="1" lang="en-US" altLang="ja-JP" sz="1600" b="1" dirty="0"/>
                    </a:p>
                    <a:p>
                      <a:r>
                        <a:rPr kumimoji="1" lang="ja-JP" altLang="en-US" sz="1600" b="1" dirty="0"/>
                        <a:t>協賛部門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新聞社・広告代理店等が企画立案した複数の広告主の協賛広告</a:t>
                      </a:r>
                      <a:endParaRPr kumimoji="1" lang="en-US" altLang="ja-JP" sz="1800" dirty="0"/>
                    </a:p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編集記事部分はパネルに含めない</a:t>
                      </a:r>
                    </a:p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600" b="1" u="sng" dirty="0">
                          <a:solidFill>
                            <a:schemeClr val="tx1"/>
                          </a:solidFill>
                        </a:rPr>
                        <a:t>１応募につき最大３点とする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377362"/>
                  </a:ext>
                </a:extLst>
              </a:tr>
              <a:tr h="114492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新聞シリーズ部門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同一ブランドまたは、同一テーマによる、シリーズ広告全般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</a:t>
                      </a:r>
                      <a:r>
                        <a:rPr kumimoji="1" lang="ja-JP" altLang="en-US" sz="1600" dirty="0"/>
                        <a:t>　</a:t>
                      </a:r>
                      <a:r>
                        <a:rPr kumimoji="1" lang="ja-JP" altLang="en-US" dirty="0"/>
                        <a:t>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552484"/>
                  </a:ext>
                </a:extLst>
              </a:tr>
              <a:tr h="64933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テレビ広告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</a:t>
                      </a:r>
                      <a:r>
                        <a:rPr kumimoji="1" lang="en-US" altLang="ja-JP" sz="1600" b="1" dirty="0"/>
                        <a:t>15</a:t>
                      </a:r>
                      <a:r>
                        <a:rPr kumimoji="1" lang="ja-JP" altLang="en-US" sz="1600" b="1" dirty="0"/>
                        <a:t>秒　　　　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部門ごとに媒体を分けて、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DVD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（保存形式：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</a:rPr>
                        <a:t>ＭＰＥＧ４）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に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受付番号順に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収録する。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800" b="0" dirty="0"/>
                        <a:t>作品添付シートをケースに添付する。</a:t>
                      </a:r>
                      <a:endParaRPr kumimoji="1" lang="en-US" altLang="ja-JP" sz="18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  <a:tr h="64933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</a:t>
                      </a:r>
                      <a:r>
                        <a:rPr kumimoji="1" lang="en-US" altLang="ja-JP" sz="1600" b="1" dirty="0"/>
                        <a:t>30</a:t>
                      </a:r>
                      <a:r>
                        <a:rPr kumimoji="1" lang="ja-JP" altLang="en-US" sz="1600" b="1" dirty="0"/>
                        <a:t>秒以上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フィラー除く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699441"/>
                  </a:ext>
                </a:extLst>
              </a:tr>
              <a:tr h="89670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テレビシリーズ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u="sng" dirty="0">
                          <a:solidFill>
                            <a:schemeClr val="tx1"/>
                          </a:solidFill>
                        </a:rPr>
                        <a:t>同一秒数</a:t>
                      </a:r>
                      <a:r>
                        <a:rPr kumimoji="1" lang="ja-JP" altLang="en-US" dirty="0"/>
                        <a:t>の同一ブランドまたは、同一テーマによるシリーズ</a:t>
                      </a:r>
                      <a:r>
                        <a:rPr kumimoji="1" lang="en-US" altLang="ja-JP" dirty="0"/>
                        <a:t>CM</a:t>
                      </a:r>
                      <a:r>
                        <a:rPr kumimoji="1" lang="ja-JP" altLang="en-US" dirty="0"/>
                        <a:t>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　</a:t>
                      </a:r>
                      <a:r>
                        <a:rPr kumimoji="1" lang="ja-JP" altLang="en-US" sz="1600" dirty="0"/>
                        <a:t>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97705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C7FA1E-ECAA-4007-B3C5-3F6877419CCB}"/>
              </a:ext>
            </a:extLst>
          </p:cNvPr>
          <p:cNvSpPr txBox="1"/>
          <p:nvPr/>
        </p:nvSpPr>
        <p:spPr>
          <a:xfrm>
            <a:off x="467359" y="425271"/>
            <a:ext cx="638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（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）</a:t>
            </a:r>
            <a:r>
              <a:rPr kumimoji="1" lang="ja-JP" altLang="en-US" sz="2400" b="1" dirty="0"/>
              <a:t>部門種別と応募規定・出品形態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E4A834-692B-4DCB-97F5-4F54DEB4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7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3004"/>
              </p:ext>
            </p:extLst>
          </p:nvPr>
        </p:nvGraphicFramePr>
        <p:xfrm>
          <a:off x="529700" y="358365"/>
          <a:ext cx="11132599" cy="626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98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411365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76891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63528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43748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35069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4570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63224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ラジオ広告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⑦</a:t>
                      </a:r>
                      <a:endParaRPr kumimoji="1" lang="en-US" altLang="ja-JP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ラジオ</a:t>
                      </a:r>
                      <a:r>
                        <a:rPr kumimoji="1" lang="en-US" altLang="ja-JP" sz="1600" b="1" dirty="0"/>
                        <a:t>20</a:t>
                      </a:r>
                      <a:r>
                        <a:rPr kumimoji="1" lang="ja-JP" altLang="en-US" sz="1600" b="1" dirty="0"/>
                        <a:t>秒以内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部門ごとに媒体を分けて、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ＣＤ－Ｒ（保存形式：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</a:rPr>
                        <a:t>ＭＰＥＧ３）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に</a:t>
                      </a:r>
                      <a:r>
                        <a:rPr kumimoji="1" lang="ja-JP" altLang="en-US" sz="1800" b="1" u="none" dirty="0">
                          <a:solidFill>
                            <a:schemeClr val="tx1"/>
                          </a:solidFill>
                        </a:rPr>
                        <a:t>受付番号順に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収録する。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作品添付シートをケースに添付する。</a:t>
                      </a:r>
                      <a:endParaRPr kumimoji="1" lang="en-US" altLang="ja-JP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6322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ラジオ</a:t>
                      </a:r>
                      <a:r>
                        <a:rPr kumimoji="1" lang="en-US" altLang="ja-JP" sz="1600" b="1" dirty="0"/>
                        <a:t>30</a:t>
                      </a:r>
                      <a:r>
                        <a:rPr kumimoji="1" lang="ja-JP" altLang="en-US" sz="1600" b="1" dirty="0"/>
                        <a:t>秒以上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377362"/>
                  </a:ext>
                </a:extLst>
              </a:tr>
              <a:tr h="90320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ラジオシリーズ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6,000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u="sng" dirty="0">
                          <a:solidFill>
                            <a:schemeClr val="tx1"/>
                          </a:solidFill>
                        </a:rPr>
                        <a:t>同一秒数</a:t>
                      </a:r>
                      <a:r>
                        <a:rPr kumimoji="1" lang="ja-JP" altLang="en-US" dirty="0"/>
                        <a:t>の同一ブランドまたは、同一テーマによるシリーズ</a:t>
                      </a:r>
                      <a:r>
                        <a:rPr kumimoji="1" lang="en-US" altLang="ja-JP" dirty="0"/>
                        <a:t>CM</a:t>
                      </a:r>
                      <a:r>
                        <a:rPr kumimoji="1" lang="ja-JP" altLang="en-US" dirty="0"/>
                        <a:t>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</a:t>
                      </a:r>
                      <a:r>
                        <a:rPr kumimoji="1" lang="ja-JP" altLang="en-US" sz="1600" dirty="0"/>
                        <a:t>　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552484"/>
                  </a:ext>
                </a:extLst>
              </a:tr>
              <a:tr h="1083845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商業デザイン広告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ポスター 単発・　　シリーズ共通部門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シリーズ作品は同一ブランドまたは、同一テーマによるシリーズ広告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※1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シリーズにつき最大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点とする</a:t>
                      </a:r>
                    </a:p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600" b="1" u="sng" dirty="0">
                          <a:solidFill>
                            <a:schemeClr val="tx1"/>
                          </a:solidFill>
                        </a:rPr>
                        <a:t>資料パネル</a:t>
                      </a:r>
                      <a:r>
                        <a:rPr kumimoji="1" lang="en-US" altLang="ja-JP" sz="1600" b="1" u="sng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b="1" u="sng" dirty="0">
                          <a:solidFill>
                            <a:schemeClr val="tx1"/>
                          </a:solidFill>
                        </a:rPr>
                        <a:t>枚（</a:t>
                      </a:r>
                      <a:r>
                        <a:rPr kumimoji="1" lang="en-US" altLang="ja-JP" sz="1600" b="1" u="sng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kumimoji="1" lang="ja-JP" altLang="en-US" sz="1600" b="1" u="sng" dirty="0">
                          <a:solidFill>
                            <a:schemeClr val="tx1"/>
                          </a:solidFill>
                        </a:rPr>
                        <a:t>サイズ以内）添付可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余白なし</a:t>
                      </a:r>
                      <a:r>
                        <a:rPr kumimoji="1" lang="ja-JP" altLang="en-US" sz="1800" dirty="0"/>
                        <a:t>のパネル仕上げ</a:t>
                      </a:r>
                      <a:r>
                        <a:rPr kumimoji="1" lang="ja-JP" altLang="en-US" sz="1200" dirty="0"/>
                        <a:t>（ガラス・木製パネル不可）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800" dirty="0"/>
                        <a:t>作品添付シートをパネル裏面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右上</a:t>
                      </a:r>
                      <a:r>
                        <a:rPr kumimoji="1" lang="ja-JP" altLang="en-US" sz="1800" dirty="0"/>
                        <a:t>に貼る。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  <a:tr h="12556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セールスプロモーション第一部門</a:t>
                      </a:r>
                      <a:endParaRPr kumimoji="1" lang="en-US" altLang="ja-JP" sz="1600" b="1" dirty="0"/>
                    </a:p>
                    <a:p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（リーフレット、パンフレット、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DM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、チラシ、ステッカー 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sz="1600" dirty="0"/>
                        <a:t>・商品化された</a:t>
                      </a:r>
                      <a:r>
                        <a:rPr kumimoji="1" lang="ja-JP" altLang="en-US" sz="1600" b="1" u="none" dirty="0">
                          <a:solidFill>
                            <a:schemeClr val="tx1"/>
                          </a:solidFill>
                        </a:rPr>
                        <a:t>実物を</a:t>
                      </a:r>
                      <a:r>
                        <a:rPr kumimoji="1" lang="en-US" altLang="ja-JP" sz="1600" b="1" u="none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b="1" u="none" dirty="0">
                          <a:solidFill>
                            <a:schemeClr val="tx1"/>
                          </a:solidFill>
                        </a:rPr>
                        <a:t>点のみ（同一テーマによるシリーズ作品は各</a:t>
                      </a:r>
                      <a:r>
                        <a:rPr kumimoji="1" lang="en-US" altLang="ja-JP" sz="1600" b="1" u="none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b="1" u="none" dirty="0">
                          <a:solidFill>
                            <a:schemeClr val="tx1"/>
                          </a:solidFill>
                        </a:rPr>
                        <a:t>点）　　</a:t>
                      </a:r>
                      <a:endParaRPr kumimoji="1" lang="en-US" altLang="ja-JP" sz="1600" b="1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u="none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出品する。但し、実物の出品が不可能な屋外広告については、実物がわ　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かる写真での出品可。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資料パネル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枚（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サイズ以内）添付可</a:t>
                      </a: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600" b="1" u="none" dirty="0">
                          <a:solidFill>
                            <a:schemeClr val="tx1"/>
                          </a:solidFill>
                        </a:rPr>
                        <a:t>同一作品の連結や立体物のパネルへの貼付けは不可。</a:t>
                      </a:r>
                    </a:p>
                    <a:p>
                      <a:r>
                        <a:rPr kumimoji="1" lang="en-US" altLang="ja-JP" sz="1600" dirty="0"/>
                        <a:t>※</a:t>
                      </a:r>
                      <a:r>
                        <a:rPr kumimoji="1" lang="ja-JP" altLang="en-US" sz="1600" dirty="0"/>
                        <a:t>缶・ボトル・パッケージ（外箱）等をパネルに貼付けると、作品破損の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恐れがあり　搬入・保管が難しいため不可とする。ポストカード等の平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面で小さな作品が複数　ある場合はパネルへの貼付を可とする。</a:t>
                      </a:r>
                      <a:endParaRPr kumimoji="1" lang="en-US" altLang="ja-JP" sz="1600" dirty="0"/>
                    </a:p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カレンダーは</a:t>
                      </a:r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年版に限る。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699441"/>
                  </a:ext>
                </a:extLst>
              </a:tr>
              <a:tr h="12556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セールスプロモーション第二部門</a:t>
                      </a:r>
                      <a:endParaRPr kumimoji="1" lang="en-US" altLang="ja-JP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（パッケージ、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POP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　カレンダー、屋外広告、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CI</a:t>
                      </a:r>
                      <a:r>
                        <a:rPr kumimoji="1" lang="ja-JP" altLang="en-US" sz="1200" b="1" dirty="0" err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VI 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977051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B65126-7CB1-4EFE-A718-6C556C4E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5132"/>
            <a:ext cx="2743200" cy="365125"/>
          </a:xfrm>
        </p:spPr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552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06476"/>
              </p:ext>
            </p:extLst>
          </p:nvPr>
        </p:nvGraphicFramePr>
        <p:xfrm>
          <a:off x="529700" y="692538"/>
          <a:ext cx="11132599" cy="570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163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361198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86924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53496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76119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02699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5939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1957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雑誌広告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⑬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雑誌</a:t>
                      </a:r>
                    </a:p>
                    <a:p>
                      <a:r>
                        <a:rPr kumimoji="1" lang="ja-JP" altLang="en-US" sz="1600" b="1" dirty="0"/>
                        <a:t>単発・シリーズ      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シリーズ作品は同一ブランドまたは、同一テーマによるシリーズ広告とし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※1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シリーズにつき最大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点とする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掲載誌</a:t>
                      </a:r>
                      <a:r>
                        <a:rPr kumimoji="1" lang="en-US" altLang="ja-JP" sz="1800" b="1" u="sng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部</a:t>
                      </a:r>
                      <a:r>
                        <a:rPr kumimoji="1" lang="ja-JP" altLang="en-US" sz="1800" b="0" u="none" dirty="0">
                          <a:solidFill>
                            <a:schemeClr val="tx1"/>
                          </a:solidFill>
                        </a:rPr>
                        <a:t>に加え、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掲載ページを余白なしのパネル仕上げ（</a:t>
                      </a:r>
                      <a:r>
                        <a:rPr kumimoji="1" lang="en-US" altLang="ja-JP" sz="1800" b="1" u="sng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以内）</a:t>
                      </a:r>
                    </a:p>
                    <a:p>
                      <a:r>
                        <a:rPr kumimoji="1" lang="ja-JP" altLang="en-US" sz="1800" b="0" dirty="0"/>
                        <a:t>で提出。</a:t>
                      </a:r>
                      <a:r>
                        <a:rPr kumimoji="1" lang="ja-JP" altLang="en-US" sz="1800" b="1" dirty="0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31543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WEB</a:t>
                      </a:r>
                      <a:r>
                        <a:rPr kumimoji="1" lang="ja-JP" altLang="en-US" sz="2000" b="1" dirty="0"/>
                        <a:t>フィルム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2000" b="1" dirty="0"/>
                        <a:t>5</a:t>
                      </a:r>
                      <a:r>
                        <a:rPr kumimoji="1" lang="ja-JP" altLang="en-US" sz="2000" b="1" dirty="0"/>
                        <a:t>分以内広告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Web</a:t>
                      </a:r>
                      <a:r>
                        <a:rPr kumimoji="1" lang="ja-JP" altLang="en-US" sz="1600" b="1" dirty="0"/>
                        <a:t>フィルム </a:t>
                      </a:r>
                    </a:p>
                    <a:p>
                      <a:r>
                        <a:rPr kumimoji="1" lang="ja-JP" altLang="en-US" sz="1600" b="1" dirty="0"/>
                        <a:t>単発・シリーズ     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　</a:t>
                      </a:r>
                      <a:r>
                        <a:rPr kumimoji="1" lang="ja-JP" altLang="en-US" sz="1200" dirty="0"/>
                        <a:t>ただし、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シリーズは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作品の応募可能な長さは</a:t>
                      </a:r>
                      <a:r>
                        <a:rPr kumimoji="1" lang="en-US" altLang="ja-JP" b="1" u="none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b="1" u="none" dirty="0">
                          <a:solidFill>
                            <a:schemeClr val="tx1"/>
                          </a:solidFill>
                        </a:rPr>
                        <a:t>分以内　　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秒以内）とする。</a:t>
                      </a:r>
                      <a:endParaRPr kumimoji="1" lang="en-US" altLang="ja-JP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シリーズで作成された作品については、</a:t>
                      </a:r>
                      <a:r>
                        <a:rPr kumimoji="1" lang="en-US" altLang="ja-JP" b="1" u="none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b="1" u="none" dirty="0">
                          <a:solidFill>
                            <a:schemeClr val="tx1"/>
                          </a:solidFill>
                        </a:rPr>
                        <a:t>シリーズにつき最大３点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とし、それぞれの長さを５分以内とする　　（１シリーズ＝５分以内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点）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="1" u="none" dirty="0">
                          <a:solidFill>
                            <a:schemeClr val="tx1"/>
                          </a:solidFill>
                        </a:rPr>
                        <a:t>DVD</a:t>
                      </a:r>
                      <a:r>
                        <a:rPr kumimoji="1" lang="ja-JP" altLang="en-US" b="1" u="none" dirty="0">
                          <a:solidFill>
                            <a:schemeClr val="tx1"/>
                          </a:solidFill>
                        </a:rPr>
                        <a:t>に受付番号順に収録する。</a:t>
                      </a:r>
                      <a:endParaRPr kumimoji="1" lang="en-US" altLang="ja-JP" b="1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800" dirty="0"/>
                        <a:t>作品添付シートをケースに添付する。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757BE1-1306-4881-B69F-7B011705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946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EC39E7-6C49-4C0C-A413-73EDAE8B504B}"/>
              </a:ext>
            </a:extLst>
          </p:cNvPr>
          <p:cNvSpPr/>
          <p:nvPr/>
        </p:nvSpPr>
        <p:spPr>
          <a:xfrm>
            <a:off x="674703" y="226087"/>
            <a:ext cx="1078637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ja-JP" altLang="ja-JP" sz="2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）審査方法</a:t>
            </a:r>
            <a:r>
              <a:rPr lang="ja-JP" altLang="en-US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と審査員構成</a:t>
            </a: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一次審査は、広告制作者（クリエーター、プランナー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もしくはこれに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準ずるスタッフ）によるプロの立場での審査とし、当協会会員社のうち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媒体社、広告会社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およ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び制作会社から選出した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人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の審査員による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採点を行います。</a:t>
            </a:r>
            <a:endParaRPr lang="en-US" altLang="ja-JP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一次審査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会：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25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木）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実施予定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lang="ja-JP" altLang="ja-JP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二次審査は、生活者の立場での審査とし、一次審査結果を参考に各界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有識者と当協会委員によって構成される審査員による協議を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行い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ます。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二次審査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会：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24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水）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実施予定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en-US" altLang="ja-JP" sz="24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400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）結果発表と表彰 </a:t>
            </a: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結果発表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4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初旬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予定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発表方法　県内新聞（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沖縄タイムス、琉球新報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）にて発表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表　　彰　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木）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予定（年次総会において）</a:t>
            </a:r>
            <a:r>
              <a:rPr lang="en-US" altLang="ja-JP" sz="2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ja-JP" altLang="en-US" sz="2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●展  示  会　</a:t>
            </a:r>
            <a:r>
              <a:rPr lang="en-US" altLang="ja-JP" sz="2200" kern="100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ja-JP" sz="2200" kern="100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200" kern="100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2200" kern="100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2200" kern="100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中旬頃予定</a:t>
            </a:r>
            <a:endParaRPr lang="ja-JP" altLang="ja-JP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01651-DCE8-44D6-91A3-EE642B90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22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ED67AD-1D16-41C2-8657-FA18F434D9B1}"/>
              </a:ext>
            </a:extLst>
          </p:cNvPr>
          <p:cNvSpPr/>
          <p:nvPr/>
        </p:nvSpPr>
        <p:spPr>
          <a:xfrm>
            <a:off x="639192" y="408196"/>
            <a:ext cx="11127238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6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）賞の種類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●部門ごとに金賞・銀賞・銅賞が贈られます。 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更に金賞受賞作品の中から総合グランプリが選ばれます。 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各賞共、該当作品無しの場合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あります。 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総合グランプリ：トロフィー、賞状、賞金（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金賞：賞状、賞金（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銀賞：賞状、賞金（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銅賞 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: 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賞状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7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）応募作品の取り扱いについて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100" b="1" kern="100" dirty="0">
              <a:latin typeface="+mn-ea"/>
              <a:cs typeface="Times New Roman" panose="02020603050405020304" pitchFamily="18" charset="0"/>
            </a:endParaRPr>
          </a:p>
          <a:p>
            <a:pPr indent="65405" algn="just">
              <a:spcAft>
                <a:spcPts val="0"/>
              </a:spcAft>
            </a:pPr>
            <a:r>
              <a:rPr lang="ja-JP" altLang="en-US" sz="2400" b="1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応募作品は返却致しませんことをご了承の上、ご応募ください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2200" b="1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65405" algn="just">
              <a:spcAft>
                <a:spcPts val="0"/>
              </a:spcAft>
            </a:pPr>
            <a:endParaRPr lang="en-US" altLang="ja-JP" sz="2200" b="1" u="sng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8</a:t>
            </a:r>
            <a:r>
              <a:rPr lang="ja-JP" altLang="en-US" sz="2400" b="1" dirty="0">
                <a:latin typeface="+mn-ea"/>
              </a:rPr>
              <a:t>）入賞作品の利用について</a:t>
            </a:r>
          </a:p>
          <a:p>
            <a:endParaRPr lang="ja-JP" altLang="en-US" sz="1100" b="1" dirty="0">
              <a:latin typeface="+mn-ea"/>
            </a:endParaRP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●沖縄広告協会が行うイベントや会合で上映します。 </a:t>
            </a: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●記録・保存ならびに調査研究のための資料として使用します。 </a:t>
            </a: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●学校教育・公共的・公益的に寄与する諸活動での資料として使用します。　</a:t>
            </a:r>
            <a:endParaRPr lang="ja-JP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C88129-4303-4C92-8F6D-2800A19D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48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1676</Words>
  <Application>Microsoft Office PowerPoint</Application>
  <PresentationFormat>ワイド画面</PresentationFormat>
  <Paragraphs>196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HGP明朝E</vt:lpstr>
      <vt:lpstr>HG丸ｺﾞｼｯｸM-PRO</vt:lpstr>
      <vt:lpstr>ＭＳ Ｐゴシック</vt:lpstr>
      <vt:lpstr>ＭＳ 明朝</vt:lpstr>
      <vt:lpstr>Yu Gothic Medium</vt:lpstr>
      <vt:lpstr>游ゴシック</vt:lpstr>
      <vt:lpstr>游ゴシック Light</vt:lpstr>
      <vt:lpstr>游明朝</vt:lpstr>
      <vt:lpstr>Arial</vt:lpstr>
      <vt:lpstr>Office テーマ</vt:lpstr>
      <vt:lpstr>第39回 沖縄広告協会 広告賞   応 募 要 項</vt:lpstr>
      <vt:lpstr>　　　実施にあたって… 　 　　　沖縄広告協会会則第２条の（目的）に基づき、会員社の 　　　広告技術の研鑚、広告知識の普及向上を目指し、ひいては 　　　地域社会に対する広告への正しい理解と知識を深め、あわ 　　　せて地域文化の発展に寄与することを目的に、これを実施 　　　するものです。 　　　　沖縄県内で行なわれる、総合的な広告作品コンテストと 　　　しては唯一の表彰制度です。会員各社はもちろんのこと、 　　　会員以外の皆さまもふるってご応募下さい。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第37回 沖縄広告協会　　「広告賞」 応募要項 </dc:title>
  <dc:creator>guk140</dc:creator>
  <cp:lastModifiedBy>ota00577</cp:lastModifiedBy>
  <cp:revision>113</cp:revision>
  <cp:lastPrinted>2020-12-11T02:41:14Z</cp:lastPrinted>
  <dcterms:created xsi:type="dcterms:W3CDTF">2018-09-10T08:13:43Z</dcterms:created>
  <dcterms:modified xsi:type="dcterms:W3CDTF">2020-12-11T02:46:03Z</dcterms:modified>
</cp:coreProperties>
</file>