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5" r:id="rId6"/>
    <p:sldId id="266" r:id="rId7"/>
    <p:sldId id="267" r:id="rId8"/>
    <p:sldId id="263" r:id="rId9"/>
    <p:sldId id="264"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14"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xmlns="" id="{C9C3EBF6-6E99-410A-A1F5-D85F07607BD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xmlns="" id="{EA6F3567-D54E-463B-8908-F53DD78C792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E94D447-F987-46C3-9A9C-36474444FA3E}" type="datetimeFigureOut">
              <a:rPr kumimoji="1" lang="ja-JP" altLang="en-US" smtClean="0"/>
              <a:t>2018/12/5</a:t>
            </a:fld>
            <a:endParaRPr kumimoji="1" lang="ja-JP" altLang="en-US"/>
          </a:p>
        </p:txBody>
      </p:sp>
      <p:sp>
        <p:nvSpPr>
          <p:cNvPr id="4" name="フッター プレースホルダー 3">
            <a:extLst>
              <a:ext uri="{FF2B5EF4-FFF2-40B4-BE49-F238E27FC236}">
                <a16:creationId xmlns:a16="http://schemas.microsoft.com/office/drawing/2014/main" xmlns="" id="{20520FB6-7A3A-448A-AC9D-A99D69A7EA5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xmlns="" id="{150DC442-E762-4B18-BE96-69BD03B045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6B4476-2052-4A43-B445-354261A49CDA}" type="slidenum">
              <a:rPr kumimoji="1" lang="ja-JP" altLang="en-US" smtClean="0"/>
              <a:t>‹#›</a:t>
            </a:fld>
            <a:endParaRPr kumimoji="1" lang="ja-JP" altLang="en-US"/>
          </a:p>
        </p:txBody>
      </p:sp>
    </p:spTree>
    <p:extLst>
      <p:ext uri="{BB962C8B-B14F-4D97-AF65-F5344CB8AC3E}">
        <p14:creationId xmlns:p14="http://schemas.microsoft.com/office/powerpoint/2010/main" val="2677720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B2C0F-DA1C-47EA-BABF-E5BABB7E0187}" type="datetimeFigureOut">
              <a:rPr kumimoji="1" lang="ja-JP" altLang="en-US" smtClean="0"/>
              <a:t>2018/12/5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63B305-6D18-4554-9DCD-5E723553FD85}" type="slidenum">
              <a:rPr kumimoji="1" lang="ja-JP" altLang="en-US" smtClean="0"/>
              <a:t>‹#›</a:t>
            </a:fld>
            <a:endParaRPr kumimoji="1" lang="ja-JP" altLang="en-US"/>
          </a:p>
        </p:txBody>
      </p:sp>
    </p:spTree>
    <p:extLst>
      <p:ext uri="{BB962C8B-B14F-4D97-AF65-F5344CB8AC3E}">
        <p14:creationId xmlns:p14="http://schemas.microsoft.com/office/powerpoint/2010/main" val="40258255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718D736-0E65-436E-A515-F0BDDF68857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B69D9D07-C046-4B30-9F95-E5C7EB116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6CCAFD9F-C4A7-4572-8A0F-3E83BFA0706B}"/>
              </a:ext>
            </a:extLst>
          </p:cNvPr>
          <p:cNvSpPr>
            <a:spLocks noGrp="1"/>
          </p:cNvSpPr>
          <p:nvPr>
            <p:ph type="dt" sz="half" idx="10"/>
          </p:nvPr>
        </p:nvSpPr>
        <p:spPr/>
        <p:txBody>
          <a:bodyPr/>
          <a:lstStyle/>
          <a:p>
            <a:fld id="{ED5579FC-71EA-414F-B5D0-DC087E9853F5}" type="datetime1">
              <a:rPr kumimoji="1" lang="ja-JP" altLang="en-US" smtClean="0"/>
              <a:t>2018/12/5</a:t>
            </a:fld>
            <a:endParaRPr kumimoji="1" lang="ja-JP" altLang="en-US"/>
          </a:p>
        </p:txBody>
      </p:sp>
      <p:sp>
        <p:nvSpPr>
          <p:cNvPr id="5" name="フッター プレースホルダー 4">
            <a:extLst>
              <a:ext uri="{FF2B5EF4-FFF2-40B4-BE49-F238E27FC236}">
                <a16:creationId xmlns:a16="http://schemas.microsoft.com/office/drawing/2014/main" xmlns="" id="{2B385210-1C1E-475A-A6C5-21D7B7EE5B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515F2CF6-1906-4FD4-ADB8-644190535D5A}"/>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1017000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BDA9FE2-66D2-4320-A008-2AF6E369F8F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EC804BDE-9401-48EF-B9D8-5D542212031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5B7A2310-0F7C-43FB-8AAB-341478A2DAB1}"/>
              </a:ext>
            </a:extLst>
          </p:cNvPr>
          <p:cNvSpPr>
            <a:spLocks noGrp="1"/>
          </p:cNvSpPr>
          <p:nvPr>
            <p:ph type="dt" sz="half" idx="10"/>
          </p:nvPr>
        </p:nvSpPr>
        <p:spPr/>
        <p:txBody>
          <a:bodyPr/>
          <a:lstStyle/>
          <a:p>
            <a:fld id="{F5F765C3-304D-4835-A5F7-70FA6D33A6A6}" type="datetime1">
              <a:rPr kumimoji="1" lang="ja-JP" altLang="en-US" smtClean="0"/>
              <a:t>2018/12/5</a:t>
            </a:fld>
            <a:endParaRPr kumimoji="1" lang="ja-JP" altLang="en-US"/>
          </a:p>
        </p:txBody>
      </p:sp>
      <p:sp>
        <p:nvSpPr>
          <p:cNvPr id="5" name="フッター プレースホルダー 4">
            <a:extLst>
              <a:ext uri="{FF2B5EF4-FFF2-40B4-BE49-F238E27FC236}">
                <a16:creationId xmlns:a16="http://schemas.microsoft.com/office/drawing/2014/main" xmlns="" id="{EDD58374-3EB2-4467-A783-20B32FBDCC0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43D9534F-749C-4DD4-A7A6-5C8F60BEE4AB}"/>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297911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4FB635A1-8919-4341-AA06-FF9CCD9DAFC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FB3FD034-7446-4E9C-B965-2AEF8921107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BC50516C-F3F3-438F-8AC6-021EC59188BD}"/>
              </a:ext>
            </a:extLst>
          </p:cNvPr>
          <p:cNvSpPr>
            <a:spLocks noGrp="1"/>
          </p:cNvSpPr>
          <p:nvPr>
            <p:ph type="dt" sz="half" idx="10"/>
          </p:nvPr>
        </p:nvSpPr>
        <p:spPr/>
        <p:txBody>
          <a:bodyPr/>
          <a:lstStyle/>
          <a:p>
            <a:fld id="{A668137B-B115-435A-9573-734419696923}" type="datetime1">
              <a:rPr kumimoji="1" lang="ja-JP" altLang="en-US" smtClean="0"/>
              <a:t>2018/12/5</a:t>
            </a:fld>
            <a:endParaRPr kumimoji="1" lang="ja-JP" altLang="en-US"/>
          </a:p>
        </p:txBody>
      </p:sp>
      <p:sp>
        <p:nvSpPr>
          <p:cNvPr id="5" name="フッター プレースホルダー 4">
            <a:extLst>
              <a:ext uri="{FF2B5EF4-FFF2-40B4-BE49-F238E27FC236}">
                <a16:creationId xmlns:a16="http://schemas.microsoft.com/office/drawing/2014/main" xmlns="" id="{05C4C1F2-A8F1-44F9-8027-817C128ED92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9B3E9884-237C-41D0-A855-6E3C6CB5DDF8}"/>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1442979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653FE92-8011-431E-90E6-B05C6C47958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E80F0864-A1CE-44B9-9756-490C65A4F55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F9151C35-F3C8-4075-9CE5-D4DEC6B29A60}"/>
              </a:ext>
            </a:extLst>
          </p:cNvPr>
          <p:cNvSpPr>
            <a:spLocks noGrp="1"/>
          </p:cNvSpPr>
          <p:nvPr>
            <p:ph type="dt" sz="half" idx="10"/>
          </p:nvPr>
        </p:nvSpPr>
        <p:spPr/>
        <p:txBody>
          <a:bodyPr/>
          <a:lstStyle/>
          <a:p>
            <a:fld id="{09E8B839-43A1-4576-80DB-58E086BAC63D}" type="datetime1">
              <a:rPr kumimoji="1" lang="ja-JP" altLang="en-US" smtClean="0"/>
              <a:t>2018/12/5</a:t>
            </a:fld>
            <a:endParaRPr kumimoji="1" lang="ja-JP" altLang="en-US"/>
          </a:p>
        </p:txBody>
      </p:sp>
      <p:sp>
        <p:nvSpPr>
          <p:cNvPr id="5" name="フッター プレースホルダー 4">
            <a:extLst>
              <a:ext uri="{FF2B5EF4-FFF2-40B4-BE49-F238E27FC236}">
                <a16:creationId xmlns:a16="http://schemas.microsoft.com/office/drawing/2014/main" xmlns="" id="{B4032121-5182-4966-B505-05DE8DF397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ED84D7E3-9152-4F1D-B56F-407F6D4EBF3A}"/>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3566527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B7FA7A9-7CBB-49C3-A913-30765042535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BED49EC1-8F85-4A0D-8E36-A1DE31B21A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5F84F511-07E0-4B6F-9CBD-22D4D7C07608}"/>
              </a:ext>
            </a:extLst>
          </p:cNvPr>
          <p:cNvSpPr>
            <a:spLocks noGrp="1"/>
          </p:cNvSpPr>
          <p:nvPr>
            <p:ph type="dt" sz="half" idx="10"/>
          </p:nvPr>
        </p:nvSpPr>
        <p:spPr/>
        <p:txBody>
          <a:bodyPr/>
          <a:lstStyle/>
          <a:p>
            <a:fld id="{EE6133A2-C26C-4F81-99DA-B7F4C3F75B44}" type="datetime1">
              <a:rPr kumimoji="1" lang="ja-JP" altLang="en-US" smtClean="0"/>
              <a:t>2018/12/5</a:t>
            </a:fld>
            <a:endParaRPr kumimoji="1" lang="ja-JP" altLang="en-US"/>
          </a:p>
        </p:txBody>
      </p:sp>
      <p:sp>
        <p:nvSpPr>
          <p:cNvPr id="5" name="フッター プレースホルダー 4">
            <a:extLst>
              <a:ext uri="{FF2B5EF4-FFF2-40B4-BE49-F238E27FC236}">
                <a16:creationId xmlns:a16="http://schemas.microsoft.com/office/drawing/2014/main" xmlns="" id="{5177BE89-D565-44AF-AD84-059A10906B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07D47740-6D99-4BB4-8621-34A8A5635307}"/>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4277539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CFF8D94-7B5C-43DD-967E-24679026312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050A729D-50C0-403E-8EDF-41A6203FD93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33455535-7698-47E7-B5BF-F74F02CBDF8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EDF3F2DC-640C-4BC0-9CD1-43B7ABFC5E9C}"/>
              </a:ext>
            </a:extLst>
          </p:cNvPr>
          <p:cNvSpPr>
            <a:spLocks noGrp="1"/>
          </p:cNvSpPr>
          <p:nvPr>
            <p:ph type="dt" sz="half" idx="10"/>
          </p:nvPr>
        </p:nvSpPr>
        <p:spPr/>
        <p:txBody>
          <a:bodyPr/>
          <a:lstStyle/>
          <a:p>
            <a:fld id="{C00EFC4C-6439-4FAA-884E-2E1BD94A0C56}" type="datetime1">
              <a:rPr kumimoji="1" lang="ja-JP" altLang="en-US" smtClean="0"/>
              <a:t>2018/12/5</a:t>
            </a:fld>
            <a:endParaRPr kumimoji="1" lang="ja-JP" altLang="en-US"/>
          </a:p>
        </p:txBody>
      </p:sp>
      <p:sp>
        <p:nvSpPr>
          <p:cNvPr id="6" name="フッター プレースホルダー 5">
            <a:extLst>
              <a:ext uri="{FF2B5EF4-FFF2-40B4-BE49-F238E27FC236}">
                <a16:creationId xmlns:a16="http://schemas.microsoft.com/office/drawing/2014/main" xmlns="" id="{AA9097F1-4A47-4246-8B4A-D3F57FAEE69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5A0BB2F4-AB77-4C64-8631-9E7C75FC0DE1}"/>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226847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1F42170-A572-426C-AC27-ED82B5BE206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282E93DD-4054-4846-8F27-370D76E0DF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C4E7E994-21E6-4BE8-B317-10EA7850F75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A303D653-D805-49F0-98E8-5DA8EF028D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523047A1-7A2C-4342-B154-2CE8D44A21A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33AE21C2-357A-4403-A692-7C94E5665B59}"/>
              </a:ext>
            </a:extLst>
          </p:cNvPr>
          <p:cNvSpPr>
            <a:spLocks noGrp="1"/>
          </p:cNvSpPr>
          <p:nvPr>
            <p:ph type="dt" sz="half" idx="10"/>
          </p:nvPr>
        </p:nvSpPr>
        <p:spPr/>
        <p:txBody>
          <a:bodyPr/>
          <a:lstStyle/>
          <a:p>
            <a:fld id="{F0A59752-35BC-4129-90DB-3EB7A1B5E13E}" type="datetime1">
              <a:rPr kumimoji="1" lang="ja-JP" altLang="en-US" smtClean="0"/>
              <a:t>2018/12/5</a:t>
            </a:fld>
            <a:endParaRPr kumimoji="1" lang="ja-JP" altLang="en-US"/>
          </a:p>
        </p:txBody>
      </p:sp>
      <p:sp>
        <p:nvSpPr>
          <p:cNvPr id="8" name="フッター プレースホルダー 7">
            <a:extLst>
              <a:ext uri="{FF2B5EF4-FFF2-40B4-BE49-F238E27FC236}">
                <a16:creationId xmlns:a16="http://schemas.microsoft.com/office/drawing/2014/main" xmlns="" id="{64789FAF-006E-47AA-ABB7-61AF103958D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03356EDA-B5B4-44B8-BA26-A6FB99C063F5}"/>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387012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32E065B-F4B0-4072-BCC5-121EEEEA927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2FB41E25-4B8D-4265-B760-DF2768D36EB3}"/>
              </a:ext>
            </a:extLst>
          </p:cNvPr>
          <p:cNvSpPr>
            <a:spLocks noGrp="1"/>
          </p:cNvSpPr>
          <p:nvPr>
            <p:ph type="dt" sz="half" idx="10"/>
          </p:nvPr>
        </p:nvSpPr>
        <p:spPr/>
        <p:txBody>
          <a:bodyPr/>
          <a:lstStyle/>
          <a:p>
            <a:fld id="{DF85C3A2-92AF-429B-BCBC-812C42895D34}" type="datetime1">
              <a:rPr kumimoji="1" lang="ja-JP" altLang="en-US" smtClean="0"/>
              <a:t>2018/12/5</a:t>
            </a:fld>
            <a:endParaRPr kumimoji="1" lang="ja-JP" altLang="en-US"/>
          </a:p>
        </p:txBody>
      </p:sp>
      <p:sp>
        <p:nvSpPr>
          <p:cNvPr id="4" name="フッター プレースホルダー 3">
            <a:extLst>
              <a:ext uri="{FF2B5EF4-FFF2-40B4-BE49-F238E27FC236}">
                <a16:creationId xmlns:a16="http://schemas.microsoft.com/office/drawing/2014/main" xmlns="" id="{97F6799D-1DCF-4AD8-8F4D-DFBC150A3D1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FAA7E3F1-75DE-4818-AFC5-307D26646012}"/>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3967153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DEEAB724-F37C-4643-A0D3-5931370811AF}"/>
              </a:ext>
            </a:extLst>
          </p:cNvPr>
          <p:cNvSpPr>
            <a:spLocks noGrp="1"/>
          </p:cNvSpPr>
          <p:nvPr>
            <p:ph type="dt" sz="half" idx="10"/>
          </p:nvPr>
        </p:nvSpPr>
        <p:spPr/>
        <p:txBody>
          <a:bodyPr/>
          <a:lstStyle/>
          <a:p>
            <a:fld id="{A50DD82B-B5BC-4473-B76A-ED85DB153412}" type="datetime1">
              <a:rPr kumimoji="1" lang="ja-JP" altLang="en-US" smtClean="0"/>
              <a:t>2018/12/5</a:t>
            </a:fld>
            <a:endParaRPr kumimoji="1" lang="ja-JP" altLang="en-US"/>
          </a:p>
        </p:txBody>
      </p:sp>
      <p:sp>
        <p:nvSpPr>
          <p:cNvPr id="3" name="フッター プレースホルダー 2">
            <a:extLst>
              <a:ext uri="{FF2B5EF4-FFF2-40B4-BE49-F238E27FC236}">
                <a16:creationId xmlns:a16="http://schemas.microsoft.com/office/drawing/2014/main" xmlns="" id="{2D573548-A643-4F56-8378-D1CDCD78403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24EAB7A8-8868-4F3D-AD1B-5C9580F1E242}"/>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500035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3800E85-D454-4902-BD5E-2EE6BE9325B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8F680708-C8CD-4DAB-8CC8-CC697695AF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7EBAB175-2D2F-4CC0-9C93-2492B5455A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2BC509DB-DC6F-4383-B73A-50866B5FE839}"/>
              </a:ext>
            </a:extLst>
          </p:cNvPr>
          <p:cNvSpPr>
            <a:spLocks noGrp="1"/>
          </p:cNvSpPr>
          <p:nvPr>
            <p:ph type="dt" sz="half" idx="10"/>
          </p:nvPr>
        </p:nvSpPr>
        <p:spPr/>
        <p:txBody>
          <a:bodyPr/>
          <a:lstStyle/>
          <a:p>
            <a:fld id="{47DABD3D-6018-4C44-BE1F-CCED7BAD64E6}" type="datetime1">
              <a:rPr kumimoji="1" lang="ja-JP" altLang="en-US" smtClean="0"/>
              <a:t>2018/12/5</a:t>
            </a:fld>
            <a:endParaRPr kumimoji="1" lang="ja-JP" altLang="en-US"/>
          </a:p>
        </p:txBody>
      </p:sp>
      <p:sp>
        <p:nvSpPr>
          <p:cNvPr id="6" name="フッター プレースホルダー 5">
            <a:extLst>
              <a:ext uri="{FF2B5EF4-FFF2-40B4-BE49-F238E27FC236}">
                <a16:creationId xmlns:a16="http://schemas.microsoft.com/office/drawing/2014/main" xmlns="" id="{EBA45248-7C81-4585-8E01-6C09C12EEE2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9E92DF41-912E-4D4C-A1CD-53A9B785767C}"/>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252259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5E68FF1-9EA9-4BD0-8976-5BD20B66CAC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C44F86BF-6AC3-45D9-B018-5F586DFFBF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F7E8D1A0-82A6-487A-977D-17961CE671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7CBD9AC4-69E7-47D0-943E-8C264D64AC62}"/>
              </a:ext>
            </a:extLst>
          </p:cNvPr>
          <p:cNvSpPr>
            <a:spLocks noGrp="1"/>
          </p:cNvSpPr>
          <p:nvPr>
            <p:ph type="dt" sz="half" idx="10"/>
          </p:nvPr>
        </p:nvSpPr>
        <p:spPr/>
        <p:txBody>
          <a:bodyPr/>
          <a:lstStyle/>
          <a:p>
            <a:fld id="{A0DD452D-155A-455F-B6B3-7FB858EB6BFE}" type="datetime1">
              <a:rPr kumimoji="1" lang="ja-JP" altLang="en-US" smtClean="0"/>
              <a:t>2018/12/5</a:t>
            </a:fld>
            <a:endParaRPr kumimoji="1" lang="ja-JP" altLang="en-US"/>
          </a:p>
        </p:txBody>
      </p:sp>
      <p:sp>
        <p:nvSpPr>
          <p:cNvPr id="6" name="フッター プレースホルダー 5">
            <a:extLst>
              <a:ext uri="{FF2B5EF4-FFF2-40B4-BE49-F238E27FC236}">
                <a16:creationId xmlns:a16="http://schemas.microsoft.com/office/drawing/2014/main" xmlns="" id="{447E14E1-9935-4A3A-8F26-332EFDF8001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E7481D74-19A5-4775-90AF-9452B0A20CA3}"/>
              </a:ext>
            </a:extLst>
          </p:cNvPr>
          <p:cNvSpPr>
            <a:spLocks noGrp="1"/>
          </p:cNvSpPr>
          <p:nvPr>
            <p:ph type="sldNum" sz="quarter" idx="12"/>
          </p:nvPr>
        </p:nvSpPr>
        <p:spPr/>
        <p:txBody>
          <a:body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319545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2830CC95-F2B0-4A97-843E-5EEF33AA11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78187B1E-BA79-4EAB-84FF-DDF451A308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DC9656CC-2B98-476E-AC1D-DEAEF217D9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AC2E77-2ECE-4B5D-BCE1-9E08A61C11C1}" type="datetime1">
              <a:rPr kumimoji="1" lang="ja-JP" altLang="en-US" smtClean="0"/>
              <a:t>2018/12/5</a:t>
            </a:fld>
            <a:endParaRPr kumimoji="1" lang="ja-JP" altLang="en-US"/>
          </a:p>
        </p:txBody>
      </p:sp>
      <p:sp>
        <p:nvSpPr>
          <p:cNvPr id="5" name="フッター プレースホルダー 4">
            <a:extLst>
              <a:ext uri="{FF2B5EF4-FFF2-40B4-BE49-F238E27FC236}">
                <a16:creationId xmlns:a16="http://schemas.microsoft.com/office/drawing/2014/main" xmlns="" id="{F868B825-0A5A-4C43-8C64-F8D80DF948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2D12F47E-65CD-41D4-8142-225094B49D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5AB92-1D5D-4C0B-B769-70013604D190}" type="slidenum">
              <a:rPr kumimoji="1" lang="ja-JP" altLang="en-US" smtClean="0"/>
              <a:t>‹#›</a:t>
            </a:fld>
            <a:endParaRPr kumimoji="1" lang="ja-JP" altLang="en-US"/>
          </a:p>
        </p:txBody>
      </p:sp>
    </p:spTree>
    <p:extLst>
      <p:ext uri="{BB962C8B-B14F-4D97-AF65-F5344CB8AC3E}">
        <p14:creationId xmlns:p14="http://schemas.microsoft.com/office/powerpoint/2010/main" val="3752652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1AB208F-18D7-4629-BE16-B0AD4E07470C}"/>
              </a:ext>
            </a:extLst>
          </p:cNvPr>
          <p:cNvSpPr>
            <a:spLocks noGrp="1"/>
          </p:cNvSpPr>
          <p:nvPr>
            <p:ph type="ctrTitle"/>
          </p:nvPr>
        </p:nvSpPr>
        <p:spPr>
          <a:xfrm>
            <a:off x="828127" y="880829"/>
            <a:ext cx="10412083" cy="2387600"/>
          </a:xfrm>
        </p:spPr>
        <p:txBody>
          <a:bodyPr>
            <a:normAutofit/>
          </a:bodyPr>
          <a:lstStyle/>
          <a:p>
            <a:r>
              <a:rPr lang="ja-JP" altLang="ja-JP" dirty="0">
                <a:latin typeface="Yu Gothic Medium" panose="020B0400000000000000" pitchFamily="34" charset="-128"/>
                <a:ea typeface="Yu Gothic Medium" panose="020B0400000000000000" pitchFamily="34" charset="-128"/>
              </a:rPr>
              <a:t>第</a:t>
            </a:r>
            <a:r>
              <a:rPr lang="en-US" altLang="ja-JP" dirty="0">
                <a:latin typeface="Yu Gothic Medium" panose="020B0400000000000000" pitchFamily="34" charset="-128"/>
                <a:ea typeface="Yu Gothic Medium" panose="020B0400000000000000" pitchFamily="34" charset="-128"/>
              </a:rPr>
              <a:t>37</a:t>
            </a:r>
            <a:r>
              <a:rPr lang="ja-JP" altLang="ja-JP" dirty="0">
                <a:latin typeface="Yu Gothic Medium" panose="020B0400000000000000" pitchFamily="34" charset="-128"/>
                <a:ea typeface="Yu Gothic Medium" panose="020B0400000000000000" pitchFamily="34" charset="-128"/>
              </a:rPr>
              <a:t>回 沖縄広告協会</a:t>
            </a:r>
            <a:r>
              <a:rPr lang="en-US" altLang="ja-JP" dirty="0">
                <a:latin typeface="Yu Gothic Medium" panose="020B0400000000000000" pitchFamily="34" charset="-128"/>
                <a:ea typeface="Yu Gothic Medium" panose="020B0400000000000000" pitchFamily="34" charset="-128"/>
              </a:rPr>
              <a:t> </a:t>
            </a:r>
            <a:r>
              <a:rPr lang="ja-JP" altLang="ja-JP" dirty="0">
                <a:latin typeface="Yu Gothic Medium" panose="020B0400000000000000" pitchFamily="34" charset="-128"/>
                <a:ea typeface="Yu Gothic Medium" panose="020B0400000000000000" pitchFamily="34" charset="-128"/>
              </a:rPr>
              <a:t>広告賞 </a:t>
            </a:r>
            <a:r>
              <a:rPr lang="en-US" altLang="ja-JP" dirty="0">
                <a:latin typeface="Yu Gothic Medium" panose="020B0400000000000000" pitchFamily="34" charset="-128"/>
                <a:ea typeface="Yu Gothic Medium" panose="020B0400000000000000" pitchFamily="34" charset="-128"/>
              </a:rPr>
              <a:t/>
            </a:r>
            <a:br>
              <a:rPr lang="en-US" altLang="ja-JP" dirty="0">
                <a:latin typeface="Yu Gothic Medium" panose="020B0400000000000000" pitchFamily="34" charset="-128"/>
                <a:ea typeface="Yu Gothic Medium" panose="020B0400000000000000" pitchFamily="34" charset="-128"/>
              </a:rPr>
            </a:br>
            <a:r>
              <a:rPr lang="ja-JP" altLang="ja-JP" b="1" dirty="0">
                <a:latin typeface="Yu Gothic Medium" panose="020B0400000000000000" pitchFamily="34" charset="-128"/>
                <a:ea typeface="Yu Gothic Medium" panose="020B0400000000000000" pitchFamily="34" charset="-128"/>
              </a:rPr>
              <a:t>応</a:t>
            </a:r>
            <a:r>
              <a:rPr lang="en-US" altLang="ja-JP" b="1" dirty="0">
                <a:latin typeface="Yu Gothic Medium" panose="020B0400000000000000" pitchFamily="34" charset="-128"/>
                <a:ea typeface="Yu Gothic Medium" panose="020B0400000000000000" pitchFamily="34" charset="-128"/>
              </a:rPr>
              <a:t> </a:t>
            </a:r>
            <a:r>
              <a:rPr lang="ja-JP" altLang="ja-JP" b="1" dirty="0">
                <a:latin typeface="Yu Gothic Medium" panose="020B0400000000000000" pitchFamily="34" charset="-128"/>
                <a:ea typeface="Yu Gothic Medium" panose="020B0400000000000000" pitchFamily="34" charset="-128"/>
              </a:rPr>
              <a:t>募</a:t>
            </a:r>
            <a:r>
              <a:rPr lang="en-US" altLang="ja-JP" b="1" dirty="0">
                <a:latin typeface="Yu Gothic Medium" panose="020B0400000000000000" pitchFamily="34" charset="-128"/>
                <a:ea typeface="Yu Gothic Medium" panose="020B0400000000000000" pitchFamily="34" charset="-128"/>
              </a:rPr>
              <a:t> </a:t>
            </a:r>
            <a:r>
              <a:rPr lang="ja-JP" altLang="ja-JP" b="1" dirty="0">
                <a:latin typeface="Yu Gothic Medium" panose="020B0400000000000000" pitchFamily="34" charset="-128"/>
                <a:ea typeface="Yu Gothic Medium" panose="020B0400000000000000" pitchFamily="34" charset="-128"/>
              </a:rPr>
              <a:t>要</a:t>
            </a:r>
            <a:r>
              <a:rPr lang="en-US" altLang="ja-JP" b="1" dirty="0">
                <a:latin typeface="Yu Gothic Medium" panose="020B0400000000000000" pitchFamily="34" charset="-128"/>
                <a:ea typeface="Yu Gothic Medium" panose="020B0400000000000000" pitchFamily="34" charset="-128"/>
              </a:rPr>
              <a:t> </a:t>
            </a:r>
            <a:r>
              <a:rPr lang="ja-JP" altLang="ja-JP" b="1" dirty="0">
                <a:latin typeface="Yu Gothic Medium" panose="020B0400000000000000" pitchFamily="34" charset="-128"/>
                <a:ea typeface="Yu Gothic Medium" panose="020B0400000000000000" pitchFamily="34" charset="-128"/>
              </a:rPr>
              <a:t>項</a:t>
            </a:r>
            <a:endParaRPr kumimoji="1" lang="ja-JP" altLang="en-US" b="1" dirty="0">
              <a:latin typeface="Yu Gothic Medium" panose="020B0400000000000000" pitchFamily="34" charset="-128"/>
              <a:ea typeface="Yu Gothic Medium" panose="020B0400000000000000" pitchFamily="34" charset="-128"/>
            </a:endParaRPr>
          </a:p>
        </p:txBody>
      </p:sp>
      <p:sp>
        <p:nvSpPr>
          <p:cNvPr id="3" name="字幕 2">
            <a:extLst>
              <a:ext uri="{FF2B5EF4-FFF2-40B4-BE49-F238E27FC236}">
                <a16:creationId xmlns:a16="http://schemas.microsoft.com/office/drawing/2014/main" xmlns="" id="{28A96063-2E11-47DE-88DE-540390D68FFC}"/>
              </a:ext>
            </a:extLst>
          </p:cNvPr>
          <p:cNvSpPr>
            <a:spLocks noGrp="1"/>
          </p:cNvSpPr>
          <p:nvPr>
            <p:ph type="subTitle" idx="1"/>
          </p:nvPr>
        </p:nvSpPr>
        <p:spPr>
          <a:xfrm>
            <a:off x="1524000" y="3847381"/>
            <a:ext cx="9144000" cy="2234241"/>
          </a:xfrm>
        </p:spPr>
        <p:txBody>
          <a:bodyPr>
            <a:normAutofit lnSpcReduction="10000"/>
          </a:bodyPr>
          <a:lstStyle/>
          <a:p>
            <a:endParaRPr lang="ja-JP" altLang="ja-JP" dirty="0"/>
          </a:p>
          <a:p>
            <a:r>
              <a:rPr lang="ja-JP" altLang="ja-JP" dirty="0">
                <a:latin typeface="Yu Gothic Medium" panose="020B0500000000000000" pitchFamily="50" charset="-128"/>
                <a:ea typeface="Yu Gothic Medium" panose="020B0500000000000000" pitchFamily="50" charset="-128"/>
              </a:rPr>
              <a:t>◆事務局 〒</a:t>
            </a:r>
            <a:r>
              <a:rPr lang="en-US" altLang="ja-JP" dirty="0">
                <a:latin typeface="Yu Gothic Medium" panose="020B0500000000000000" pitchFamily="50" charset="-128"/>
                <a:ea typeface="Yu Gothic Medium" panose="020B0500000000000000" pitchFamily="50" charset="-128"/>
              </a:rPr>
              <a:t>900-0015  </a:t>
            </a:r>
            <a:r>
              <a:rPr lang="ja-JP" altLang="ja-JP" dirty="0">
                <a:latin typeface="Yu Gothic Medium" panose="020B0500000000000000" pitchFamily="50" charset="-128"/>
                <a:ea typeface="Yu Gothic Medium" panose="020B0500000000000000" pitchFamily="50" charset="-128"/>
              </a:rPr>
              <a:t>那覇市久茂地</a:t>
            </a:r>
            <a:r>
              <a:rPr lang="en-US" altLang="ja-JP" dirty="0">
                <a:latin typeface="Yu Gothic Medium" panose="020B0500000000000000" pitchFamily="50" charset="-128"/>
                <a:ea typeface="Yu Gothic Medium" panose="020B0500000000000000" pitchFamily="50" charset="-128"/>
              </a:rPr>
              <a:t>3-21-1 </a:t>
            </a:r>
            <a:r>
              <a:rPr lang="ja-JP" altLang="ja-JP" dirty="0">
                <a:latin typeface="Yu Gothic Medium" panose="020B0500000000000000" pitchFamily="50" charset="-128"/>
                <a:ea typeface="Yu Gothic Medium" panose="020B0500000000000000" pitchFamily="50" charset="-128"/>
              </a:rPr>
              <a:t>國場ビル</a:t>
            </a:r>
            <a:r>
              <a:rPr lang="en-US" altLang="ja-JP" dirty="0">
                <a:latin typeface="Yu Gothic Medium" panose="020B0500000000000000" pitchFamily="50" charset="-128"/>
                <a:ea typeface="Yu Gothic Medium" panose="020B0500000000000000" pitchFamily="50" charset="-128"/>
              </a:rPr>
              <a:t>12</a:t>
            </a:r>
            <a:r>
              <a:rPr lang="ja-JP" altLang="ja-JP" dirty="0">
                <a:latin typeface="Yu Gothic Medium" panose="020B0500000000000000" pitchFamily="50" charset="-128"/>
                <a:ea typeface="Yu Gothic Medium" panose="020B0500000000000000" pitchFamily="50" charset="-128"/>
              </a:rPr>
              <a:t>階 </a:t>
            </a:r>
            <a:endParaRPr lang="en-US" altLang="ja-JP" dirty="0">
              <a:latin typeface="Yu Gothic Medium" panose="020B0500000000000000" pitchFamily="50" charset="-128"/>
              <a:ea typeface="Yu Gothic Medium" panose="020B0500000000000000" pitchFamily="50" charset="-128"/>
            </a:endParaRPr>
          </a:p>
          <a:p>
            <a:r>
              <a:rPr lang="ja-JP" altLang="ja-JP" dirty="0">
                <a:latin typeface="Yu Gothic Medium" panose="020B0500000000000000" pitchFamily="50" charset="-128"/>
                <a:ea typeface="Yu Gothic Medium" panose="020B0500000000000000" pitchFamily="50" charset="-128"/>
              </a:rPr>
              <a:t>（株）電通沖縄内</a:t>
            </a:r>
          </a:p>
          <a:p>
            <a:r>
              <a:rPr lang="en-US" altLang="ja-JP" dirty="0">
                <a:latin typeface="Yu Gothic Medium" panose="020B0500000000000000" pitchFamily="50" charset="-128"/>
                <a:ea typeface="Yu Gothic Medium" panose="020B0500000000000000" pitchFamily="50" charset="-128"/>
              </a:rPr>
              <a:t> TEL </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098</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869</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0047</a:t>
            </a:r>
            <a:r>
              <a:rPr lang="ja-JP" altLang="ja-JP" dirty="0">
                <a:latin typeface="Yu Gothic Medium" panose="020B0500000000000000" pitchFamily="50" charset="-128"/>
                <a:ea typeface="Yu Gothic Medium" panose="020B0500000000000000" pitchFamily="50" charset="-128"/>
              </a:rPr>
              <a:t>　</a:t>
            </a:r>
            <a:r>
              <a:rPr lang="en-US" altLang="ja-JP" dirty="0">
                <a:latin typeface="Yu Gothic Medium" panose="020B0500000000000000" pitchFamily="50" charset="-128"/>
                <a:ea typeface="Yu Gothic Medium" panose="020B0500000000000000" pitchFamily="50" charset="-128"/>
              </a:rPr>
              <a:t> FAX</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 098</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860</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1011</a:t>
            </a:r>
            <a:endParaRPr lang="ja-JP" altLang="ja-JP" dirty="0">
              <a:latin typeface="Yu Gothic Medium" panose="020B0500000000000000" pitchFamily="50" charset="-128"/>
              <a:ea typeface="Yu Gothic Medium" panose="020B0500000000000000" pitchFamily="50" charset="-128"/>
            </a:endParaRPr>
          </a:p>
          <a:p>
            <a:r>
              <a:rPr lang="ja-JP" altLang="ja-JP" dirty="0">
                <a:latin typeface="Yu Gothic Medium" panose="020B0500000000000000" pitchFamily="50" charset="-128"/>
                <a:ea typeface="Yu Gothic Medium" panose="020B0500000000000000" pitchFamily="50" charset="-128"/>
              </a:rPr>
              <a:t>お問い合わせ：平日</a:t>
            </a:r>
            <a:r>
              <a:rPr lang="en-US" altLang="ja-JP" dirty="0">
                <a:latin typeface="Yu Gothic Medium" panose="020B0500000000000000" pitchFamily="50" charset="-128"/>
                <a:ea typeface="Yu Gothic Medium" panose="020B0500000000000000" pitchFamily="50" charset="-128"/>
              </a:rPr>
              <a:t>10</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00</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17</a:t>
            </a:r>
            <a:r>
              <a:rPr lang="ja-JP" altLang="ja-JP" dirty="0">
                <a:latin typeface="Yu Gothic Medium" panose="020B0500000000000000" pitchFamily="50" charset="-128"/>
                <a:ea typeface="Yu Gothic Medium" panose="020B0500000000000000" pitchFamily="50" charset="-128"/>
              </a:rPr>
              <a:t>：</a:t>
            </a:r>
            <a:r>
              <a:rPr lang="en-US" altLang="ja-JP" dirty="0">
                <a:latin typeface="Yu Gothic Medium" panose="020B0500000000000000" pitchFamily="50" charset="-128"/>
                <a:ea typeface="Yu Gothic Medium" panose="020B0500000000000000" pitchFamily="50" charset="-128"/>
              </a:rPr>
              <a:t>00</a:t>
            </a:r>
            <a:endParaRPr lang="ja-JP" altLang="ja-JP" dirty="0">
              <a:latin typeface="Yu Gothic Medium" panose="020B0500000000000000" pitchFamily="50" charset="-128"/>
              <a:ea typeface="Yu Gothic Medium" panose="020B0500000000000000" pitchFamily="50" charset="-128"/>
            </a:endParaRPr>
          </a:p>
          <a:p>
            <a:endParaRPr kumimoji="1" lang="ja-JP" altLang="en-US" dirty="0"/>
          </a:p>
        </p:txBody>
      </p:sp>
      <p:sp>
        <p:nvSpPr>
          <p:cNvPr id="5" name="テキスト ボックス 4">
            <a:extLst>
              <a:ext uri="{FF2B5EF4-FFF2-40B4-BE49-F238E27FC236}">
                <a16:creationId xmlns:a16="http://schemas.microsoft.com/office/drawing/2014/main" xmlns="" id="{5C7CB851-5571-4FEB-9159-C680D19F9DF9}"/>
              </a:ext>
            </a:extLst>
          </p:cNvPr>
          <p:cNvSpPr txBox="1"/>
          <p:nvPr/>
        </p:nvSpPr>
        <p:spPr>
          <a:xfrm>
            <a:off x="10239556" y="6291242"/>
            <a:ext cx="1811547" cy="369332"/>
          </a:xfrm>
          <a:prstGeom prst="rect">
            <a:avLst/>
          </a:prstGeom>
          <a:noFill/>
        </p:spPr>
        <p:txBody>
          <a:bodyPr wrap="square" rtlCol="0">
            <a:spAutoFit/>
          </a:bodyPr>
          <a:lstStyle/>
          <a:p>
            <a:r>
              <a:rPr kumimoji="1" lang="en-US" altLang="ja-JP" dirty="0">
                <a:solidFill>
                  <a:schemeClr val="bg1">
                    <a:lumMod val="75000"/>
                  </a:schemeClr>
                </a:solidFill>
              </a:rPr>
              <a:t>Ver.20181203</a:t>
            </a:r>
            <a:endParaRPr kumimoji="1" lang="ja-JP" altLang="en-US" dirty="0">
              <a:solidFill>
                <a:schemeClr val="bg1">
                  <a:lumMod val="75000"/>
                </a:schemeClr>
              </a:solidFill>
            </a:endParaRPr>
          </a:p>
        </p:txBody>
      </p:sp>
    </p:spTree>
    <p:extLst>
      <p:ext uri="{BB962C8B-B14F-4D97-AF65-F5344CB8AC3E}">
        <p14:creationId xmlns:p14="http://schemas.microsoft.com/office/powerpoint/2010/main" val="2856446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462C54B-ACC4-46A7-B676-1BA06172C430}"/>
              </a:ext>
            </a:extLst>
          </p:cNvPr>
          <p:cNvSpPr>
            <a:spLocks noGrp="1"/>
          </p:cNvSpPr>
          <p:nvPr>
            <p:ph type="title"/>
          </p:nvPr>
        </p:nvSpPr>
        <p:spPr>
          <a:xfrm>
            <a:off x="838200" y="577970"/>
            <a:ext cx="10515600" cy="5417388"/>
          </a:xfrm>
        </p:spPr>
        <p:txBody>
          <a:bodyPr>
            <a:normAutofit/>
          </a:bodyPr>
          <a:lstStyle/>
          <a:p>
            <a:r>
              <a:rPr lang="ja-JP" altLang="ja-JP" sz="3100" dirty="0">
                <a:latin typeface="Yu Gothic Medium" panose="020B0500000000000000" pitchFamily="50" charset="-128"/>
                <a:ea typeface="Yu Gothic Medium" panose="020B0500000000000000" pitchFamily="50" charset="-128"/>
              </a:rPr>
              <a:t>＜実施にあたって ＞　</a:t>
            </a:r>
            <a:br>
              <a:rPr lang="ja-JP" altLang="ja-JP" sz="3100" dirty="0">
                <a:latin typeface="Yu Gothic Medium" panose="020B0500000000000000" pitchFamily="50" charset="-128"/>
                <a:ea typeface="Yu Gothic Medium" panose="020B0500000000000000" pitchFamily="50" charset="-128"/>
              </a:rPr>
            </a:br>
            <a:r>
              <a:rPr lang="ja-JP" altLang="ja-JP" sz="3100" dirty="0">
                <a:latin typeface="Yu Gothic Medium" panose="020B0500000000000000" pitchFamily="50" charset="-128"/>
                <a:ea typeface="Yu Gothic Medium" panose="020B0500000000000000" pitchFamily="50" charset="-128"/>
              </a:rPr>
              <a:t>沖縄広告協会会則第</a:t>
            </a:r>
            <a:r>
              <a:rPr lang="en-US" altLang="ja-JP" sz="3100" dirty="0">
                <a:latin typeface="Yu Gothic Medium" panose="020B0500000000000000" pitchFamily="50" charset="-128"/>
                <a:ea typeface="Yu Gothic Medium" panose="020B0500000000000000" pitchFamily="50" charset="-128"/>
              </a:rPr>
              <a:t>2</a:t>
            </a:r>
            <a:r>
              <a:rPr lang="ja-JP" altLang="ja-JP" sz="3100" dirty="0">
                <a:latin typeface="Yu Gothic Medium" panose="020B0500000000000000" pitchFamily="50" charset="-128"/>
                <a:ea typeface="Yu Gothic Medium" panose="020B0500000000000000" pitchFamily="50" charset="-128"/>
              </a:rPr>
              <a:t>条の（目的）に基づき会員社の</a:t>
            </a:r>
            <a:r>
              <a:rPr lang="ja-JP" altLang="en-US" sz="3100" dirty="0">
                <a:latin typeface="Yu Gothic Medium" panose="020B0500000000000000" pitchFamily="50" charset="-128"/>
                <a:ea typeface="Yu Gothic Medium" panose="020B0500000000000000" pitchFamily="50" charset="-128"/>
              </a:rPr>
              <a:t>　　</a:t>
            </a:r>
            <a:r>
              <a:rPr lang="ja-JP" altLang="ja-JP" sz="3100" dirty="0">
                <a:latin typeface="Yu Gothic Medium" panose="020B0500000000000000" pitchFamily="50" charset="-128"/>
                <a:ea typeface="Yu Gothic Medium" panose="020B0500000000000000" pitchFamily="50" charset="-128"/>
              </a:rPr>
              <a:t>広告技術の研鑚、広告知識の 普及向上を目指し、</a:t>
            </a:r>
            <a:br>
              <a:rPr lang="ja-JP" altLang="ja-JP" sz="3100" dirty="0">
                <a:latin typeface="Yu Gothic Medium" panose="020B0500000000000000" pitchFamily="50" charset="-128"/>
                <a:ea typeface="Yu Gothic Medium" panose="020B0500000000000000" pitchFamily="50" charset="-128"/>
              </a:rPr>
            </a:br>
            <a:r>
              <a:rPr lang="ja-JP" altLang="ja-JP" sz="3100" dirty="0">
                <a:latin typeface="Yu Gothic Medium" panose="020B0500000000000000" pitchFamily="50" charset="-128"/>
                <a:ea typeface="Yu Gothic Medium" panose="020B0500000000000000" pitchFamily="50" charset="-128"/>
              </a:rPr>
              <a:t>ひいては地域社会に対する広告への正しい理解と知識を</a:t>
            </a:r>
            <a:r>
              <a:rPr lang="en-US" altLang="ja-JP" sz="3100" dirty="0">
                <a:latin typeface="Yu Gothic Medium" panose="020B0500000000000000" pitchFamily="50" charset="-128"/>
                <a:ea typeface="Yu Gothic Medium" panose="020B0500000000000000" pitchFamily="50" charset="-128"/>
              </a:rPr>
              <a:t/>
            </a:r>
            <a:br>
              <a:rPr lang="en-US" altLang="ja-JP" sz="3100" dirty="0">
                <a:latin typeface="Yu Gothic Medium" panose="020B0500000000000000" pitchFamily="50" charset="-128"/>
                <a:ea typeface="Yu Gothic Medium" panose="020B0500000000000000" pitchFamily="50" charset="-128"/>
              </a:rPr>
            </a:br>
            <a:r>
              <a:rPr lang="ja-JP" altLang="ja-JP" sz="3100" dirty="0">
                <a:latin typeface="Yu Gothic Medium" panose="020B0500000000000000" pitchFamily="50" charset="-128"/>
                <a:ea typeface="Yu Gothic Medium" panose="020B0500000000000000" pitchFamily="50" charset="-128"/>
              </a:rPr>
              <a:t>深め、 あわせて地域文化の発展に寄与することを目的に、これを実施するものです。</a:t>
            </a:r>
            <a:br>
              <a:rPr lang="ja-JP" altLang="ja-JP" sz="3100" dirty="0">
                <a:latin typeface="Yu Gothic Medium" panose="020B0500000000000000" pitchFamily="50" charset="-128"/>
                <a:ea typeface="Yu Gothic Medium" panose="020B0500000000000000" pitchFamily="50" charset="-128"/>
              </a:rPr>
            </a:br>
            <a:r>
              <a:rPr lang="ja-JP" altLang="ja-JP" sz="3100" dirty="0">
                <a:latin typeface="Yu Gothic Medium" panose="020B0500000000000000" pitchFamily="50" charset="-128"/>
                <a:ea typeface="Yu Gothic Medium" panose="020B0500000000000000" pitchFamily="50" charset="-128"/>
              </a:rPr>
              <a:t>沖縄 県内で行なわれる総合的な広告作品コンテストとして</a:t>
            </a:r>
            <a:r>
              <a:rPr lang="ja-JP" altLang="ja-JP" sz="3100" dirty="0">
                <a:latin typeface="Yu Gothic Medium" panose="020B0500000000000000" pitchFamily="50" charset="-128"/>
                <a:ea typeface="Yu Gothic Medium" panose="020B0500000000000000" pitchFamily="50" charset="-128"/>
              </a:rPr>
              <a:t>は唯一の表彰制度です。</a:t>
            </a:r>
            <a:br>
              <a:rPr lang="ja-JP" altLang="ja-JP" sz="3100" dirty="0">
                <a:latin typeface="Yu Gothic Medium" panose="020B0500000000000000" pitchFamily="50" charset="-128"/>
                <a:ea typeface="Yu Gothic Medium" panose="020B0500000000000000" pitchFamily="50" charset="-128"/>
              </a:rPr>
            </a:br>
            <a:r>
              <a:rPr lang="ja-JP" altLang="ja-JP" sz="3100" dirty="0">
                <a:latin typeface="Yu Gothic Medium" panose="020B0500000000000000" pitchFamily="50" charset="-128"/>
                <a:ea typeface="Yu Gothic Medium" panose="020B0500000000000000" pitchFamily="50" charset="-128"/>
              </a:rPr>
              <a:t>会員社は勿論のこと非会員の皆様もふるってご応募下さい。</a:t>
            </a:r>
            <a:br>
              <a:rPr lang="ja-JP" altLang="ja-JP" sz="3100" dirty="0">
                <a:latin typeface="Yu Gothic Medium" panose="020B0500000000000000" pitchFamily="50" charset="-128"/>
                <a:ea typeface="Yu Gothic Medium" panose="020B0500000000000000" pitchFamily="50" charset="-128"/>
              </a:rPr>
            </a:br>
            <a:endParaRPr kumimoji="1" lang="ja-JP" altLang="en-US" sz="3100" dirty="0">
              <a:latin typeface="Yu Gothic Medium" panose="020B0500000000000000" pitchFamily="50" charset="-128"/>
              <a:ea typeface="Yu Gothic Medium" panose="020B0500000000000000" pitchFamily="50" charset="-128"/>
            </a:endParaRPr>
          </a:p>
        </p:txBody>
      </p:sp>
      <p:sp>
        <p:nvSpPr>
          <p:cNvPr id="6" name="スライド番号プレースホルダー 5">
            <a:extLst>
              <a:ext uri="{FF2B5EF4-FFF2-40B4-BE49-F238E27FC236}">
                <a16:creationId xmlns:a16="http://schemas.microsoft.com/office/drawing/2014/main" xmlns="" id="{E9765CD4-D097-4978-A9E3-D300BE75C6EB}"/>
              </a:ext>
            </a:extLst>
          </p:cNvPr>
          <p:cNvSpPr>
            <a:spLocks noGrp="1"/>
          </p:cNvSpPr>
          <p:nvPr>
            <p:ph type="sldNum" sz="quarter" idx="12"/>
          </p:nvPr>
        </p:nvSpPr>
        <p:spPr/>
        <p:txBody>
          <a:bodyPr/>
          <a:lstStyle/>
          <a:p>
            <a:fld id="{1435AB92-1D5D-4C0B-B769-70013604D190}" type="slidenum">
              <a:rPr kumimoji="1" lang="ja-JP" altLang="en-US" smtClean="0"/>
              <a:t>2</a:t>
            </a:fld>
            <a:endParaRPr kumimoji="1" lang="ja-JP" altLang="en-US"/>
          </a:p>
        </p:txBody>
      </p:sp>
    </p:spTree>
    <p:extLst>
      <p:ext uri="{BB962C8B-B14F-4D97-AF65-F5344CB8AC3E}">
        <p14:creationId xmlns:p14="http://schemas.microsoft.com/office/powerpoint/2010/main" val="1291074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531EFEF1-7EFE-4545-9B37-96C0DDE487D5}"/>
              </a:ext>
            </a:extLst>
          </p:cNvPr>
          <p:cNvSpPr/>
          <p:nvPr/>
        </p:nvSpPr>
        <p:spPr>
          <a:xfrm>
            <a:off x="448572" y="484880"/>
            <a:ext cx="11188461" cy="5262979"/>
          </a:xfrm>
          <a:prstGeom prst="rect">
            <a:avLst/>
          </a:prstGeom>
        </p:spPr>
        <p:txBody>
          <a:bodyPr wrap="square">
            <a:spAutoFit/>
          </a:bodyPr>
          <a:lstStyle/>
          <a:p>
            <a:r>
              <a:rPr lang="ja-JP" altLang="en-US" sz="2400" dirty="0"/>
              <a:t>（</a:t>
            </a:r>
            <a:r>
              <a:rPr lang="en-US" altLang="ja-JP" sz="2400" dirty="0">
                <a:latin typeface="Yu Gothic Medium" panose="020B0500000000000000" pitchFamily="50" charset="-128"/>
                <a:ea typeface="Yu Gothic Medium" panose="020B0500000000000000" pitchFamily="50" charset="-128"/>
              </a:rPr>
              <a:t>1</a:t>
            </a:r>
            <a:r>
              <a:rPr lang="ja-JP" altLang="en-US" sz="2400" dirty="0">
                <a:latin typeface="Yu Gothic Medium" panose="020B0500000000000000" pitchFamily="50" charset="-128"/>
                <a:ea typeface="Yu Gothic Medium" panose="020B0500000000000000" pitchFamily="50" charset="-128"/>
              </a:rPr>
              <a:t>）応募条件</a:t>
            </a:r>
          </a:p>
          <a:p>
            <a:endParaRPr lang="en-US" altLang="ja-JP" sz="2400" dirty="0">
              <a:latin typeface="Yu Gothic Medium" panose="020B0500000000000000" pitchFamily="50" charset="-128"/>
              <a:ea typeface="Yu Gothic Medium" panose="020B0500000000000000" pitchFamily="50" charset="-128"/>
            </a:endParaRPr>
          </a:p>
          <a:p>
            <a:r>
              <a:rPr lang="ja-JP" altLang="en-US" sz="2400" dirty="0">
                <a:latin typeface="Yu Gothic Medium" panose="020B0500000000000000" pitchFamily="50" charset="-128"/>
                <a:ea typeface="Yu Gothic Medium" panose="020B0500000000000000" pitchFamily="50" charset="-128"/>
              </a:rPr>
              <a:t>応募者：広告主または、広告主の承諾を得た応募代行者</a:t>
            </a:r>
          </a:p>
          <a:p>
            <a:endParaRPr lang="en-US" altLang="ja-JP" sz="2400" dirty="0">
              <a:latin typeface="Yu Gothic Medium" panose="020B0500000000000000" pitchFamily="50" charset="-128"/>
              <a:ea typeface="Yu Gothic Medium" panose="020B0500000000000000" pitchFamily="50" charset="-128"/>
            </a:endParaRPr>
          </a:p>
          <a:p>
            <a:r>
              <a:rPr lang="ja-JP" altLang="en-US" sz="2400" dirty="0">
                <a:latin typeface="Yu Gothic Medium" panose="020B0500000000000000" pitchFamily="50" charset="-128"/>
                <a:ea typeface="Yu Gothic Medium" panose="020B0500000000000000" pitchFamily="50" charset="-128"/>
              </a:rPr>
              <a:t>対　象：県内に</a:t>
            </a:r>
            <a:r>
              <a:rPr lang="ja-JP" altLang="en-US" sz="2400" dirty="0" err="1">
                <a:latin typeface="Yu Gothic Medium" panose="020B0500000000000000" pitchFamily="50" charset="-128"/>
                <a:ea typeface="Yu Gothic Medium" panose="020B0500000000000000" pitchFamily="50" charset="-128"/>
              </a:rPr>
              <a:t>在する</a:t>
            </a:r>
            <a:r>
              <a:rPr lang="ja-JP" altLang="en-US" sz="2400" dirty="0">
                <a:latin typeface="Yu Gothic Medium" panose="020B0500000000000000" pitchFamily="50" charset="-128"/>
                <a:ea typeface="Yu Gothic Medium" panose="020B0500000000000000" pitchFamily="50" charset="-128"/>
              </a:rPr>
              <a:t>企業（支社、営業所、出張所を含む）もしくは、</a:t>
            </a:r>
            <a:endParaRPr lang="en-US" altLang="ja-JP" sz="2400" dirty="0">
              <a:latin typeface="Yu Gothic Medium" panose="020B0500000000000000" pitchFamily="50" charset="-128"/>
              <a:ea typeface="Yu Gothic Medium" panose="020B0500000000000000" pitchFamily="50" charset="-128"/>
            </a:endParaRPr>
          </a:p>
          <a:p>
            <a:r>
              <a:rPr lang="ja-JP" altLang="en-US" sz="2400" dirty="0">
                <a:latin typeface="Yu Gothic Medium" panose="020B0500000000000000" pitchFamily="50" charset="-128"/>
                <a:ea typeface="Yu Gothic Medium" panose="020B0500000000000000" pitchFamily="50" charset="-128"/>
              </a:rPr>
              <a:t>　　　　団 体・個人を広告主として制作された広告で</a:t>
            </a:r>
            <a:endParaRPr lang="en-US" altLang="ja-JP" sz="2400" dirty="0">
              <a:latin typeface="Yu Gothic Medium" panose="020B0500000000000000" pitchFamily="50" charset="-128"/>
              <a:ea typeface="Yu Gothic Medium" panose="020B0500000000000000" pitchFamily="50" charset="-128"/>
            </a:endParaRPr>
          </a:p>
          <a:p>
            <a:r>
              <a:rPr lang="ja-JP" altLang="en-US" sz="2400" dirty="0">
                <a:latin typeface="Yu Gothic Medium" panose="020B0500000000000000" pitchFamily="50" charset="-128"/>
                <a:ea typeface="Yu Gothic Medium" panose="020B0500000000000000" pitchFamily="50" charset="-128"/>
              </a:rPr>
              <a:t>　　　　</a:t>
            </a:r>
            <a:r>
              <a:rPr lang="en-US" altLang="ja-JP" sz="2400" b="1" dirty="0">
                <a:latin typeface="Yu Gothic Medium" panose="020B0500000000000000" pitchFamily="50" charset="-128"/>
                <a:ea typeface="Yu Gothic Medium" panose="020B0500000000000000" pitchFamily="50" charset="-128"/>
              </a:rPr>
              <a:t>2018</a:t>
            </a:r>
            <a:r>
              <a:rPr lang="ja-JP" altLang="en-US" sz="2400" b="1" dirty="0">
                <a:latin typeface="Yu Gothic Medium" panose="020B0500000000000000" pitchFamily="50" charset="-128"/>
                <a:ea typeface="Yu Gothic Medium" panose="020B0500000000000000" pitchFamily="50" charset="-128"/>
              </a:rPr>
              <a:t>年</a:t>
            </a:r>
            <a:r>
              <a:rPr lang="en-US" altLang="ja-JP" sz="2400" b="1" dirty="0">
                <a:latin typeface="Yu Gothic Medium" panose="020B0500000000000000" pitchFamily="50" charset="-128"/>
                <a:ea typeface="Yu Gothic Medium" panose="020B0500000000000000" pitchFamily="50" charset="-128"/>
              </a:rPr>
              <a:t>1</a:t>
            </a:r>
            <a:r>
              <a:rPr lang="ja-JP" altLang="en-US" sz="2400" b="1" dirty="0">
                <a:latin typeface="Yu Gothic Medium" panose="020B0500000000000000" pitchFamily="50" charset="-128"/>
                <a:ea typeface="Yu Gothic Medium" panose="020B0500000000000000" pitchFamily="50" charset="-128"/>
              </a:rPr>
              <a:t>月</a:t>
            </a:r>
            <a:r>
              <a:rPr lang="en-US" altLang="ja-JP" sz="2400" b="1" dirty="0">
                <a:latin typeface="Yu Gothic Medium" panose="020B0500000000000000" pitchFamily="50" charset="-128"/>
                <a:ea typeface="Yu Gothic Medium" panose="020B0500000000000000" pitchFamily="50" charset="-128"/>
              </a:rPr>
              <a:t>1</a:t>
            </a:r>
            <a:r>
              <a:rPr lang="ja-JP" altLang="en-US" sz="2400" b="1" dirty="0">
                <a:latin typeface="Yu Gothic Medium" panose="020B0500000000000000" pitchFamily="50" charset="-128"/>
                <a:ea typeface="Yu Gothic Medium" panose="020B0500000000000000" pitchFamily="50" charset="-128"/>
              </a:rPr>
              <a:t>日～ </a:t>
            </a:r>
            <a:r>
              <a:rPr lang="en-US" altLang="ja-JP" sz="2400" b="1" dirty="0">
                <a:latin typeface="Yu Gothic Medium" panose="020B0500000000000000" pitchFamily="50" charset="-128"/>
                <a:ea typeface="Yu Gothic Medium" panose="020B0500000000000000" pitchFamily="50" charset="-128"/>
              </a:rPr>
              <a:t>12</a:t>
            </a:r>
            <a:r>
              <a:rPr lang="ja-JP" altLang="en-US" sz="2400" b="1" dirty="0">
                <a:latin typeface="Yu Gothic Medium" panose="020B0500000000000000" pitchFamily="50" charset="-128"/>
                <a:ea typeface="Yu Gothic Medium" panose="020B0500000000000000" pitchFamily="50" charset="-128"/>
              </a:rPr>
              <a:t>月</a:t>
            </a:r>
            <a:r>
              <a:rPr lang="en-US" altLang="ja-JP" sz="2400" b="1" dirty="0">
                <a:latin typeface="Yu Gothic Medium" panose="020B0500000000000000" pitchFamily="50" charset="-128"/>
                <a:ea typeface="Yu Gothic Medium" panose="020B0500000000000000" pitchFamily="50" charset="-128"/>
              </a:rPr>
              <a:t>31</a:t>
            </a:r>
            <a:r>
              <a:rPr lang="ja-JP" altLang="en-US" sz="2400" b="1" dirty="0">
                <a:latin typeface="Yu Gothic Medium" panose="020B0500000000000000" pitchFamily="50" charset="-128"/>
                <a:ea typeface="Yu Gothic Medium" panose="020B0500000000000000" pitchFamily="50" charset="-128"/>
              </a:rPr>
              <a:t>日</a:t>
            </a:r>
            <a:r>
              <a:rPr lang="ja-JP" altLang="en-US" sz="2400" dirty="0">
                <a:latin typeface="Yu Gothic Medium" panose="020B0500000000000000" pitchFamily="50" charset="-128"/>
                <a:ea typeface="Yu Gothic Medium" panose="020B0500000000000000" pitchFamily="50" charset="-128"/>
              </a:rPr>
              <a:t>の期間中に、</a:t>
            </a:r>
            <a:endParaRPr lang="en-US" altLang="ja-JP" sz="2400" dirty="0">
              <a:latin typeface="Yu Gothic Medium" panose="020B0500000000000000" pitchFamily="50" charset="-128"/>
              <a:ea typeface="Yu Gothic Medium" panose="020B0500000000000000" pitchFamily="50" charset="-128"/>
            </a:endParaRPr>
          </a:p>
          <a:p>
            <a:r>
              <a:rPr lang="ja-JP" altLang="en-US" sz="2400" dirty="0">
                <a:latin typeface="Yu Gothic Medium" panose="020B0500000000000000" pitchFamily="50" charset="-128"/>
                <a:ea typeface="Yu Gothic Medium" panose="020B0500000000000000" pitchFamily="50" charset="-128"/>
              </a:rPr>
              <a:t>　　　　県内外で掲載・放送・掲出・頒布された広告作品を対象とする。</a:t>
            </a:r>
          </a:p>
          <a:p>
            <a:endParaRPr lang="en-US" altLang="ja-JP" sz="2400" dirty="0">
              <a:latin typeface="Yu Gothic Medium" panose="020B0500000000000000" pitchFamily="50" charset="-128"/>
              <a:ea typeface="Yu Gothic Medium" panose="020B0500000000000000" pitchFamily="50" charset="-128"/>
            </a:endParaRPr>
          </a:p>
          <a:p>
            <a:r>
              <a:rPr lang="ja-JP" altLang="en-US" sz="2400" dirty="0">
                <a:latin typeface="Yu Gothic Medium" panose="020B0500000000000000" pitchFamily="50" charset="-128"/>
                <a:ea typeface="Yu Gothic Medium" panose="020B0500000000000000" pitchFamily="50" charset="-128"/>
              </a:rPr>
              <a:t>制　作：企画制作を主に沖縄県内で行った広告</a:t>
            </a:r>
          </a:p>
          <a:p>
            <a:endParaRPr lang="en-US" altLang="ja-JP" sz="2400" dirty="0">
              <a:latin typeface="Yu Gothic Medium" panose="020B0500000000000000" pitchFamily="50" charset="-128"/>
              <a:ea typeface="Yu Gothic Medium" panose="020B0500000000000000" pitchFamily="50" charset="-128"/>
            </a:endParaRPr>
          </a:p>
          <a:p>
            <a:r>
              <a:rPr lang="ja-JP" altLang="en-US" sz="2400" dirty="0">
                <a:latin typeface="Yu Gothic Medium" panose="020B0500000000000000" pitchFamily="50" charset="-128"/>
                <a:ea typeface="Yu Gothic Medium" panose="020B0500000000000000" pitchFamily="50" charset="-128"/>
              </a:rPr>
              <a:t>備　考：</a:t>
            </a:r>
            <a:r>
              <a:rPr lang="ja-JP" altLang="en-US" sz="2400" b="1" u="sng" dirty="0">
                <a:latin typeface="Yu Gothic Medium" panose="020B0500000000000000" pitchFamily="50" charset="-128"/>
                <a:ea typeface="Yu Gothic Medium" panose="020B0500000000000000" pitchFamily="50" charset="-128"/>
              </a:rPr>
              <a:t>応募規定及び出品形態に違反した作品は審査対象から除外されます。</a:t>
            </a:r>
          </a:p>
          <a:p>
            <a:endParaRPr lang="ja-JP" altLang="en-US" sz="2400" dirty="0"/>
          </a:p>
          <a:p>
            <a:endParaRPr lang="en-US" altLang="ja-JP" sz="2400" dirty="0"/>
          </a:p>
        </p:txBody>
      </p:sp>
      <p:sp>
        <p:nvSpPr>
          <p:cNvPr id="5" name="スライド番号プレースホルダー 4">
            <a:extLst>
              <a:ext uri="{FF2B5EF4-FFF2-40B4-BE49-F238E27FC236}">
                <a16:creationId xmlns:a16="http://schemas.microsoft.com/office/drawing/2014/main" xmlns="" id="{9C318AFB-0A52-4321-B0E1-6A3EAE2F6D1E}"/>
              </a:ext>
            </a:extLst>
          </p:cNvPr>
          <p:cNvSpPr>
            <a:spLocks noGrp="1"/>
          </p:cNvSpPr>
          <p:nvPr>
            <p:ph type="sldNum" sz="quarter" idx="12"/>
          </p:nvPr>
        </p:nvSpPr>
        <p:spPr/>
        <p:txBody>
          <a:bodyPr/>
          <a:lstStyle/>
          <a:p>
            <a:fld id="{1435AB92-1D5D-4C0B-B769-70013604D190}" type="slidenum">
              <a:rPr kumimoji="1" lang="ja-JP" altLang="en-US" smtClean="0"/>
              <a:t>3</a:t>
            </a:fld>
            <a:endParaRPr kumimoji="1" lang="ja-JP" altLang="en-US"/>
          </a:p>
        </p:txBody>
      </p:sp>
    </p:spTree>
    <p:extLst>
      <p:ext uri="{BB962C8B-B14F-4D97-AF65-F5344CB8AC3E}">
        <p14:creationId xmlns:p14="http://schemas.microsoft.com/office/powerpoint/2010/main" val="407354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48F54314-5188-4ED1-8BB6-1CF4AA005482}"/>
              </a:ext>
            </a:extLst>
          </p:cNvPr>
          <p:cNvSpPr/>
          <p:nvPr/>
        </p:nvSpPr>
        <p:spPr>
          <a:xfrm>
            <a:off x="552096" y="517588"/>
            <a:ext cx="11205713" cy="6124754"/>
          </a:xfrm>
          <a:prstGeom prst="rect">
            <a:avLst/>
          </a:prstGeom>
        </p:spPr>
        <p:txBody>
          <a:bodyPr wrap="square">
            <a:spAutoFit/>
          </a:bodyPr>
          <a:lstStyle/>
          <a:p>
            <a:pPr algn="just">
              <a:spcAft>
                <a:spcPts val="0"/>
              </a:spcAft>
            </a:pPr>
            <a:r>
              <a:rPr lang="ja-JP" altLang="en-US" sz="3200"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en-US" altLang="ja-JP" sz="3200" kern="100" dirty="0">
                <a:latin typeface="Yu Gothic Medium" panose="020B0500000000000000" pitchFamily="50" charset="-128"/>
                <a:ea typeface="Yu Gothic Medium" panose="020B0500000000000000" pitchFamily="50" charset="-128"/>
                <a:cs typeface="Times New Roman" panose="02020603050405020304" pitchFamily="18" charset="0"/>
              </a:rPr>
              <a:t>2</a:t>
            </a:r>
            <a:r>
              <a:rPr lang="ja-JP" altLang="ja-JP" sz="3200" kern="100" dirty="0">
                <a:latin typeface="Yu Gothic Medium" panose="020B0500000000000000" pitchFamily="50" charset="-128"/>
                <a:ea typeface="Yu Gothic Medium" panose="020B0500000000000000" pitchFamily="50" charset="-128"/>
                <a:cs typeface="Times New Roman" panose="02020603050405020304" pitchFamily="18" charset="0"/>
              </a:rPr>
              <a:t>）応募受付 </a:t>
            </a:r>
            <a:endParaRPr lang="ja-JP" altLang="ja-JP" sz="3200" kern="100" dirty="0">
              <a:effectLst/>
              <a:latin typeface="Yu Gothic Medium" panose="020B0500000000000000" pitchFamily="50" charset="-128"/>
              <a:ea typeface="Yu Gothic Medium" panose="020B0500000000000000" pitchFamily="50" charset="-128"/>
              <a:cs typeface="Times New Roman" panose="02020603050405020304" pitchFamily="18" charset="0"/>
            </a:endParaRPr>
          </a:p>
          <a:p>
            <a:pPr indent="137160" algn="just">
              <a:spcAft>
                <a:spcPts val="0"/>
              </a:spcAft>
            </a:pPr>
            <a:endPar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indent="137160" algn="just">
              <a:spcAft>
                <a:spcPts val="0"/>
              </a:spcAft>
            </a:pP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受付期間：</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2019</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年</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1</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月</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16</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日（水）～</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1</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月</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18</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日（金）</a:t>
            </a:r>
            <a:endParaRPr lang="ja-JP" altLang="ja-JP" sz="2400" b="1" kern="100" dirty="0">
              <a:effectLst/>
              <a:latin typeface="Yu Gothic Medium" panose="020B0500000000000000" pitchFamily="50" charset="-128"/>
              <a:ea typeface="Yu Gothic Medium" panose="020B0500000000000000" pitchFamily="50" charset="-128"/>
              <a:cs typeface="Times New Roman" panose="02020603050405020304" pitchFamily="18" charset="0"/>
            </a:endParaRPr>
          </a:p>
          <a:p>
            <a:pPr indent="139700" algn="just"/>
            <a:r>
              <a:rPr lang="ja-JP" altLang="en-US" sz="2400"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rPr>
              <a:t>会社ごとに取りまとめいただき「</a:t>
            </a:r>
            <a:r>
              <a:rPr lang="ja-JP" altLang="ja-JP" sz="2400"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rPr>
              <a:t>申込書</a:t>
            </a:r>
            <a:r>
              <a:rPr lang="ja-JP" altLang="en-US" sz="2400"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rPr>
              <a:t>」</a:t>
            </a:r>
            <a:r>
              <a:rPr lang="ja-JP" altLang="ja-JP" sz="2400"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rPr>
              <a:t>を</a:t>
            </a:r>
            <a:r>
              <a:rPr lang="ja-JP" altLang="en-US" sz="2400"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rPr>
              <a:t>添付しメールにて</a:t>
            </a:r>
            <a:endParaRPr lang="en-US" altLang="ja-JP" sz="2400"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endParaRPr>
          </a:p>
          <a:p>
            <a:pPr indent="139700" algn="just"/>
            <a:r>
              <a:rPr lang="ja-JP" altLang="en-US" sz="2400"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rPr>
              <a:t>お申し込みください。　</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E-mail</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　</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aki.takahashi@doj.dentsu.co.jp</a:t>
            </a:r>
          </a:p>
          <a:p>
            <a:pPr indent="139700" algn="just">
              <a:spcAft>
                <a:spcPts val="0"/>
              </a:spcAft>
            </a:pPr>
            <a:endParaRPr lang="en-US" altLang="ja-JP" sz="2400"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endParaRPr>
          </a:p>
          <a:p>
            <a:pPr indent="139700" algn="just">
              <a:spcAft>
                <a:spcPts val="0"/>
              </a:spcAft>
            </a:pPr>
            <a:r>
              <a:rPr lang="ja-JP" altLang="en-US" sz="2400" kern="100" dirty="0">
                <a:latin typeface="Yu Gothic Medium" panose="020B0500000000000000" pitchFamily="50" charset="-128"/>
                <a:ea typeface="Yu Gothic Medium" panose="020B0500000000000000" pitchFamily="50" charset="-128"/>
                <a:cs typeface="Times New Roman" panose="02020603050405020304" pitchFamily="18" charset="0"/>
              </a:rPr>
              <a:t>申込書のファイル名をご社名に変更してください。</a:t>
            </a:r>
            <a:endPar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en-US" altLang="ja-JP" sz="2400" b="1" u="sng"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ja-JP" altLang="en-US" sz="2400" b="1" u="sng" kern="100" dirty="0">
                <a:latin typeface="Yu Gothic Medium" panose="020B0500000000000000" pitchFamily="50" charset="-128"/>
                <a:ea typeface="Yu Gothic Medium" panose="020B0500000000000000" pitchFamily="50" charset="-128"/>
                <a:cs typeface="Times New Roman" panose="02020603050405020304" pitchFamily="18" charset="0"/>
              </a:rPr>
              <a:t>メール送信後</a:t>
            </a:r>
            <a:r>
              <a:rPr lang="en-US" altLang="ja-JP" sz="2400" b="1" u="sng" kern="100" dirty="0">
                <a:latin typeface="Yu Gothic Medium" panose="020B0500000000000000" pitchFamily="50" charset="-128"/>
                <a:ea typeface="Yu Gothic Medium" panose="020B0500000000000000" pitchFamily="50" charset="-128"/>
                <a:cs typeface="Times New Roman" panose="02020603050405020304" pitchFamily="18" charset="0"/>
              </a:rPr>
              <a:t>2</a:t>
            </a:r>
            <a:r>
              <a:rPr lang="ja-JP" altLang="en-US" sz="2400" b="1" u="sng" kern="100" dirty="0">
                <a:latin typeface="Yu Gothic Medium" panose="020B0500000000000000" pitchFamily="50" charset="-128"/>
                <a:ea typeface="Yu Gothic Medium" panose="020B0500000000000000" pitchFamily="50" charset="-128"/>
                <a:cs typeface="Times New Roman" panose="02020603050405020304" pitchFamily="18" charset="0"/>
              </a:rPr>
              <a:t>営業日以内に事務局からの返信がない場合は</a:t>
            </a:r>
            <a:endParaRPr lang="en-US" altLang="ja-JP" sz="2400" b="1" u="sng"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ja-JP" altLang="en-US" sz="2400" b="1" u="sng" kern="100" dirty="0">
                <a:latin typeface="Yu Gothic Medium" panose="020B0500000000000000" pitchFamily="50" charset="-128"/>
                <a:ea typeface="Yu Gothic Medium" panose="020B0500000000000000" pitchFamily="50" charset="-128"/>
                <a:cs typeface="Times New Roman" panose="02020603050405020304" pitchFamily="18" charset="0"/>
              </a:rPr>
              <a:t>　お電話にてお問い合わせください。</a:t>
            </a:r>
            <a:endParaRPr lang="en-US" altLang="ja-JP" sz="2400" b="1" u="sng"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ja-JP" altLang="en-US" sz="2400" kern="100" dirty="0">
                <a:latin typeface="Yu Gothic Medium" panose="020B0500000000000000" pitchFamily="50" charset="-128"/>
                <a:ea typeface="Yu Gothic Medium" panose="020B0500000000000000" pitchFamily="50" charset="-128"/>
                <a:cs typeface="Times New Roman" panose="02020603050405020304" pitchFamily="18" charset="0"/>
              </a:rPr>
              <a:t>お問い合わせ：０９８－８６９－００４７（平日１０：００～１７：００）</a:t>
            </a:r>
            <a:endPar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indent="139700" algn="just">
              <a:spcAft>
                <a:spcPts val="0"/>
              </a:spcAft>
            </a:pPr>
            <a:endParaRPr lang="ja-JP" altLang="ja-JP" sz="2400" b="1" kern="100" dirty="0">
              <a:effectLst/>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endPar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搬入期間：</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2019</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年</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1</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月</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23</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日（水）、</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24</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日（木）</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13</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00</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16</a:t>
            </a:r>
            <a:r>
              <a:rPr lang="ja-JP"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en-US" altLang="ja-JP" sz="2400" b="1" kern="100" dirty="0">
                <a:latin typeface="Yu Gothic Medium" panose="020B0500000000000000" pitchFamily="50" charset="-128"/>
                <a:ea typeface="Yu Gothic Medium" panose="020B0500000000000000" pitchFamily="50" charset="-128"/>
                <a:cs typeface="Times New Roman" panose="02020603050405020304" pitchFamily="18" charset="0"/>
              </a:rPr>
              <a:t>00 </a:t>
            </a:r>
            <a:endParaRPr lang="ja-JP" altLang="ja-JP" sz="2400" b="1" kern="100" dirty="0">
              <a:effectLst/>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※他社様とのバッティングを防ぐため、</a:t>
            </a:r>
            <a:r>
              <a:rPr lang="ja-JP" altLang="ja-JP" sz="2400" u="sng"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rPr>
              <a:t>申し込み順に日時をご連絡致します。</a:t>
            </a:r>
            <a:endParaRPr lang="ja-JP" altLang="ja-JP" sz="2400" u="sng" kern="100" dirty="0">
              <a:solidFill>
                <a:srgbClr val="FF0000"/>
              </a:solidFill>
              <a:effectLst/>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搬入場所：沖縄広告協会事務局</a:t>
            </a:r>
            <a:endPar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ja-JP" altLang="en-US" sz="2400" kern="100" dirty="0">
                <a:latin typeface="Yu Gothic Medium" panose="020B0500000000000000" pitchFamily="50" charset="-128"/>
                <a:ea typeface="Yu Gothic Medium" panose="020B0500000000000000" pitchFamily="50" charset="-128"/>
                <a:cs typeface="Times New Roman" panose="02020603050405020304" pitchFamily="18" charset="0"/>
              </a:rPr>
              <a:t>　　　　</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（那覇市久茂地</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3-21-1</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　國場ビル</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12</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階　電通沖縄内）</a:t>
            </a:r>
            <a:endParaRPr lang="ja-JP" altLang="ja-JP" sz="2400" kern="100" dirty="0">
              <a:effectLst/>
              <a:latin typeface="Yu Gothic Medium" panose="020B0500000000000000" pitchFamily="50" charset="-128"/>
              <a:ea typeface="Yu Gothic Medium" panose="020B0500000000000000" pitchFamily="50" charset="-128"/>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xmlns="" id="{3F642503-59C2-4974-B967-10533F4295C2}"/>
              </a:ext>
            </a:extLst>
          </p:cNvPr>
          <p:cNvSpPr>
            <a:spLocks noGrp="1"/>
          </p:cNvSpPr>
          <p:nvPr>
            <p:ph type="sldNum" sz="quarter" idx="12"/>
          </p:nvPr>
        </p:nvSpPr>
        <p:spPr/>
        <p:txBody>
          <a:bodyPr/>
          <a:lstStyle/>
          <a:p>
            <a:fld id="{1435AB92-1D5D-4C0B-B769-70013604D190}" type="slidenum">
              <a:rPr kumimoji="1" lang="ja-JP" altLang="en-US" smtClean="0"/>
              <a:t>4</a:t>
            </a:fld>
            <a:endParaRPr kumimoji="1" lang="ja-JP" altLang="en-US"/>
          </a:p>
        </p:txBody>
      </p:sp>
    </p:spTree>
    <p:extLst>
      <p:ext uri="{BB962C8B-B14F-4D97-AF65-F5344CB8AC3E}">
        <p14:creationId xmlns:p14="http://schemas.microsoft.com/office/powerpoint/2010/main" val="152043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xmlns="" id="{B922831C-681D-4AD5-A956-804D0A5268D6}"/>
              </a:ext>
            </a:extLst>
          </p:cNvPr>
          <p:cNvGraphicFramePr>
            <a:graphicFrameLocks noGrp="1"/>
          </p:cNvGraphicFramePr>
          <p:nvPr>
            <p:extLst>
              <p:ext uri="{D42A27DB-BD31-4B8C-83A1-F6EECF244321}">
                <p14:modId xmlns:p14="http://schemas.microsoft.com/office/powerpoint/2010/main" val="429254352"/>
              </p:ext>
            </p:extLst>
          </p:nvPr>
        </p:nvGraphicFramePr>
        <p:xfrm>
          <a:off x="467360" y="719664"/>
          <a:ext cx="11273193" cy="5211346"/>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xmlns="" val="2401758833"/>
                    </a:ext>
                  </a:extLst>
                </a:gridCol>
                <a:gridCol w="416560">
                  <a:extLst>
                    <a:ext uri="{9D8B030D-6E8A-4147-A177-3AD203B41FA5}">
                      <a16:colId xmlns:a16="http://schemas.microsoft.com/office/drawing/2014/main" xmlns="" val="3312645421"/>
                    </a:ext>
                  </a:extLst>
                </a:gridCol>
                <a:gridCol w="2103120">
                  <a:extLst>
                    <a:ext uri="{9D8B030D-6E8A-4147-A177-3AD203B41FA5}">
                      <a16:colId xmlns:a16="http://schemas.microsoft.com/office/drawing/2014/main" xmlns="" val="3274878448"/>
                    </a:ext>
                  </a:extLst>
                </a:gridCol>
                <a:gridCol w="1076960">
                  <a:extLst>
                    <a:ext uri="{9D8B030D-6E8A-4147-A177-3AD203B41FA5}">
                      <a16:colId xmlns:a16="http://schemas.microsoft.com/office/drawing/2014/main" xmlns="" val="3411298833"/>
                    </a:ext>
                  </a:extLst>
                </a:gridCol>
                <a:gridCol w="4196080">
                  <a:extLst>
                    <a:ext uri="{9D8B030D-6E8A-4147-A177-3AD203B41FA5}">
                      <a16:colId xmlns:a16="http://schemas.microsoft.com/office/drawing/2014/main" xmlns="" val="4029649968"/>
                    </a:ext>
                  </a:extLst>
                </a:gridCol>
                <a:gridCol w="2870873">
                  <a:extLst>
                    <a:ext uri="{9D8B030D-6E8A-4147-A177-3AD203B41FA5}">
                      <a16:colId xmlns:a16="http://schemas.microsoft.com/office/drawing/2014/main" xmlns="" val="1363402747"/>
                    </a:ext>
                  </a:extLst>
                </a:gridCol>
              </a:tblGrid>
              <a:tr h="593993">
                <a:tc>
                  <a:txBody>
                    <a:bodyPr/>
                    <a:lstStyle/>
                    <a:p>
                      <a:endParaRPr kumimoji="1" lang="ja-JP" altLang="en-US" dirty="0"/>
                    </a:p>
                  </a:txBody>
                  <a:tcPr/>
                </a:tc>
                <a:tc>
                  <a:txBody>
                    <a:bodyPr/>
                    <a:lstStyle/>
                    <a:p>
                      <a:endParaRPr kumimoji="1" lang="ja-JP" altLang="en-US"/>
                    </a:p>
                  </a:txBody>
                  <a:tcPr/>
                </a:tc>
                <a:tc>
                  <a:txBody>
                    <a:bodyPr/>
                    <a:lstStyle/>
                    <a:p>
                      <a:pPr algn="ctr"/>
                      <a:r>
                        <a:rPr kumimoji="1" lang="ja-JP" altLang="en-US" dirty="0"/>
                        <a:t>部門</a:t>
                      </a:r>
                    </a:p>
                  </a:txBody>
                  <a:tcPr anchor="ctr"/>
                </a:tc>
                <a:tc>
                  <a:txBody>
                    <a:bodyPr/>
                    <a:lstStyle/>
                    <a:p>
                      <a:pPr algn="ctr"/>
                      <a:r>
                        <a:rPr kumimoji="1" lang="ja-JP" altLang="en-US" dirty="0"/>
                        <a:t>出品料</a:t>
                      </a:r>
                    </a:p>
                  </a:txBody>
                  <a:tcPr anchor="ctr"/>
                </a:tc>
                <a:tc>
                  <a:txBody>
                    <a:bodyPr/>
                    <a:lstStyle/>
                    <a:p>
                      <a:pPr algn="ctr"/>
                      <a:r>
                        <a:rPr kumimoji="1" lang="ja-JP" altLang="en-US" dirty="0"/>
                        <a:t>応募規定</a:t>
                      </a:r>
                    </a:p>
                  </a:txBody>
                  <a:tcPr anchor="ctr"/>
                </a:tc>
                <a:tc>
                  <a:txBody>
                    <a:bodyPr/>
                    <a:lstStyle/>
                    <a:p>
                      <a:pPr algn="ctr"/>
                      <a:r>
                        <a:rPr kumimoji="1" lang="ja-JP" altLang="en-US" dirty="0"/>
                        <a:t>出品形態</a:t>
                      </a:r>
                    </a:p>
                  </a:txBody>
                  <a:tcPr anchor="ctr"/>
                </a:tc>
                <a:extLst>
                  <a:ext uri="{0D108BD9-81ED-4DB2-BD59-A6C34878D82A}">
                    <a16:rowId xmlns:a16="http://schemas.microsoft.com/office/drawing/2014/main" xmlns="" val="1708174686"/>
                  </a:ext>
                </a:extLst>
              </a:tr>
              <a:tr h="593993">
                <a:tc rowSpan="3">
                  <a:txBody>
                    <a:bodyPr/>
                    <a:lstStyle/>
                    <a:p>
                      <a:pPr algn="ctr"/>
                      <a:r>
                        <a:rPr kumimoji="1" lang="ja-JP" altLang="en-US" sz="2400" dirty="0"/>
                        <a:t>新聞広告</a:t>
                      </a:r>
                    </a:p>
                  </a:txBody>
                  <a:tcPr vert="eaVert" anchor="ctr"/>
                </a:tc>
                <a:tc>
                  <a:txBody>
                    <a:bodyPr/>
                    <a:lstStyle/>
                    <a:p>
                      <a:pPr algn="ctr"/>
                      <a:r>
                        <a:rPr kumimoji="1" lang="ja-JP" altLang="en-US" dirty="0"/>
                        <a:t>①</a:t>
                      </a:r>
                      <a:endParaRPr kumimoji="1" lang="en-US" altLang="ja-JP" dirty="0"/>
                    </a:p>
                  </a:txBody>
                  <a:tcPr anchor="ctr"/>
                </a:tc>
                <a:tc>
                  <a:txBody>
                    <a:bodyPr/>
                    <a:lstStyle/>
                    <a:p>
                      <a:r>
                        <a:rPr kumimoji="1" lang="ja-JP" altLang="en-US" dirty="0"/>
                        <a:t>新聞一般営業部門</a:t>
                      </a:r>
                    </a:p>
                  </a:txBody>
                  <a:tcPr anchor="ctr"/>
                </a:tc>
                <a:tc>
                  <a:txBody>
                    <a:bodyPr/>
                    <a:lstStyle/>
                    <a:p>
                      <a:r>
                        <a:rPr kumimoji="1" lang="en-US" altLang="ja-JP" dirty="0"/>
                        <a:t>3000</a:t>
                      </a:r>
                      <a:r>
                        <a:rPr kumimoji="1" lang="ja-JP" altLang="en-US" dirty="0"/>
                        <a:t>円</a:t>
                      </a:r>
                    </a:p>
                  </a:txBody>
                  <a:tcPr anchor="ctr"/>
                </a:tc>
                <a:tc>
                  <a:txBody>
                    <a:bodyPr/>
                    <a:lstStyle/>
                    <a:p>
                      <a:r>
                        <a:rPr kumimoji="1" lang="ja-JP" altLang="en-US" dirty="0"/>
                        <a:t>広告主の営業広告全般</a:t>
                      </a:r>
                    </a:p>
                  </a:txBody>
                  <a:tcPr anchor="ctr"/>
                </a:tc>
                <a:tc rowSpan="3">
                  <a:txBody>
                    <a:bodyPr/>
                    <a:lstStyle/>
                    <a:p>
                      <a:r>
                        <a:rPr kumimoji="1" lang="ja-JP" altLang="en-US" sz="1800" b="1" dirty="0"/>
                        <a:t>余白なし</a:t>
                      </a:r>
                      <a:r>
                        <a:rPr kumimoji="1" lang="ja-JP" altLang="en-US" sz="1800" dirty="0"/>
                        <a:t>のパネル仕上げ</a:t>
                      </a:r>
                      <a:r>
                        <a:rPr kumimoji="1" lang="ja-JP" altLang="en-US" sz="1400" dirty="0"/>
                        <a:t>（ガラス・木製パネル不可）</a:t>
                      </a:r>
                      <a:endParaRPr kumimoji="1" lang="en-US" altLang="ja-JP" sz="1400" dirty="0"/>
                    </a:p>
                    <a:p>
                      <a:r>
                        <a:rPr kumimoji="1" lang="ja-JP" altLang="en-US" sz="1800" dirty="0"/>
                        <a:t>作品添付シートをパネル裏面</a:t>
                      </a:r>
                      <a:r>
                        <a:rPr kumimoji="1" lang="ja-JP" altLang="en-US" sz="1800" b="1" u="sng" dirty="0">
                          <a:solidFill>
                            <a:schemeClr val="tx1"/>
                          </a:solidFill>
                        </a:rPr>
                        <a:t>右上</a:t>
                      </a:r>
                      <a:r>
                        <a:rPr kumimoji="1" lang="ja-JP" altLang="en-US" sz="1800" dirty="0"/>
                        <a:t>に貼る。</a:t>
                      </a:r>
                    </a:p>
                  </a:txBody>
                  <a:tcPr anchor="ctr"/>
                </a:tc>
                <a:extLst>
                  <a:ext uri="{0D108BD9-81ED-4DB2-BD59-A6C34878D82A}">
                    <a16:rowId xmlns:a16="http://schemas.microsoft.com/office/drawing/2014/main" xmlns="" val="144020083"/>
                  </a:ext>
                </a:extLst>
              </a:tr>
              <a:tr h="593993">
                <a:tc vMerge="1">
                  <a:txBody>
                    <a:bodyPr/>
                    <a:lstStyle/>
                    <a:p>
                      <a:endParaRPr kumimoji="1" lang="ja-JP" altLang="en-US" dirty="0"/>
                    </a:p>
                  </a:txBody>
                  <a:tcPr/>
                </a:tc>
                <a:tc>
                  <a:txBody>
                    <a:bodyPr/>
                    <a:lstStyle/>
                    <a:p>
                      <a:r>
                        <a:rPr kumimoji="1" lang="ja-JP" altLang="en-US" dirty="0"/>
                        <a:t>②</a:t>
                      </a:r>
                    </a:p>
                  </a:txBody>
                  <a:tcPr anchor="ctr"/>
                </a:tc>
                <a:tc>
                  <a:txBody>
                    <a:bodyPr/>
                    <a:lstStyle/>
                    <a:p>
                      <a:r>
                        <a:rPr kumimoji="1" lang="ja-JP" altLang="en-US" dirty="0"/>
                        <a:t>新聞企画連合・</a:t>
                      </a:r>
                      <a:endParaRPr kumimoji="1" lang="en-US" altLang="ja-JP" dirty="0"/>
                    </a:p>
                    <a:p>
                      <a:r>
                        <a:rPr kumimoji="1" lang="ja-JP" altLang="en-US" dirty="0"/>
                        <a:t>協賛部門</a:t>
                      </a:r>
                    </a:p>
                  </a:txBody>
                  <a:tcPr anchor="ctr"/>
                </a:tc>
                <a:tc>
                  <a:txBody>
                    <a:bodyPr/>
                    <a:lstStyle/>
                    <a:p>
                      <a:r>
                        <a:rPr kumimoji="1" lang="en-US" altLang="ja-JP" dirty="0"/>
                        <a:t>3000</a:t>
                      </a:r>
                      <a:r>
                        <a:rPr kumimoji="1" lang="ja-JP" altLang="en-US" dirty="0"/>
                        <a:t>円</a:t>
                      </a:r>
                    </a:p>
                  </a:txBody>
                  <a:tcPr anchor="ctr"/>
                </a:tc>
                <a:tc>
                  <a:txBody>
                    <a:bodyPr/>
                    <a:lstStyle/>
                    <a:p>
                      <a:r>
                        <a:rPr kumimoji="1" lang="ja-JP" altLang="en-US" sz="1800" dirty="0"/>
                        <a:t>新聞社・広告代理店等が企画立案した複数の広告主の協賛広告</a:t>
                      </a:r>
                      <a:endParaRPr kumimoji="1" lang="en-US" altLang="ja-JP" sz="1800" dirty="0"/>
                    </a:p>
                    <a:p>
                      <a:r>
                        <a:rPr kumimoji="1" lang="en-US" altLang="ja-JP" sz="1800" b="1" dirty="0">
                          <a:solidFill>
                            <a:srgbClr val="FF0000"/>
                          </a:solidFill>
                        </a:rPr>
                        <a:t>※</a:t>
                      </a:r>
                      <a:r>
                        <a:rPr kumimoji="1" lang="ja-JP" altLang="en-US" sz="1800" b="1" dirty="0">
                          <a:solidFill>
                            <a:srgbClr val="FF0000"/>
                          </a:solidFill>
                        </a:rPr>
                        <a:t>編集記事部分はパネルに含めない</a:t>
                      </a:r>
                    </a:p>
                  </a:txBody>
                  <a:tcPr anchor="ctr"/>
                </a:tc>
                <a:tc vMerge="1">
                  <a:txBody>
                    <a:bodyPr/>
                    <a:lstStyle/>
                    <a:p>
                      <a:endParaRPr kumimoji="1" lang="ja-JP" altLang="en-US" dirty="0"/>
                    </a:p>
                  </a:txBody>
                  <a:tcPr anchor="ctr"/>
                </a:tc>
                <a:extLst>
                  <a:ext uri="{0D108BD9-81ED-4DB2-BD59-A6C34878D82A}">
                    <a16:rowId xmlns:a16="http://schemas.microsoft.com/office/drawing/2014/main" xmlns="" val="1109377362"/>
                  </a:ext>
                </a:extLst>
              </a:tr>
              <a:tr h="593993">
                <a:tc vMerge="1">
                  <a:txBody>
                    <a:bodyPr/>
                    <a:lstStyle/>
                    <a:p>
                      <a:endParaRPr kumimoji="1" lang="ja-JP" altLang="en-US" dirty="0"/>
                    </a:p>
                  </a:txBody>
                  <a:tcPr/>
                </a:tc>
                <a:tc>
                  <a:txBody>
                    <a:bodyPr/>
                    <a:lstStyle/>
                    <a:p>
                      <a:r>
                        <a:rPr kumimoji="1" lang="ja-JP" altLang="en-US" dirty="0"/>
                        <a:t>③</a:t>
                      </a:r>
                    </a:p>
                  </a:txBody>
                  <a:tcPr anchor="ctr"/>
                </a:tc>
                <a:tc>
                  <a:txBody>
                    <a:bodyPr/>
                    <a:lstStyle/>
                    <a:p>
                      <a:r>
                        <a:rPr kumimoji="1" lang="ja-JP" altLang="en-US" dirty="0"/>
                        <a:t>新聞シリーズ部門</a:t>
                      </a:r>
                    </a:p>
                  </a:txBody>
                  <a:tcPr anchor="ctr"/>
                </a:tc>
                <a:tc>
                  <a:txBody>
                    <a:bodyPr/>
                    <a:lstStyle/>
                    <a:p>
                      <a:r>
                        <a:rPr kumimoji="1" lang="en-US" altLang="ja-JP" dirty="0"/>
                        <a:t>6000</a:t>
                      </a:r>
                      <a:r>
                        <a:rPr kumimoji="1" lang="ja-JP" altLang="en-US" dirty="0"/>
                        <a:t>円</a:t>
                      </a:r>
                    </a:p>
                  </a:txBody>
                  <a:tcPr anchor="ctr"/>
                </a:tc>
                <a:tc>
                  <a:txBody>
                    <a:bodyPr/>
                    <a:lstStyle/>
                    <a:p>
                      <a:r>
                        <a:rPr kumimoji="1" lang="ja-JP" altLang="en-US" dirty="0"/>
                        <a:t>同一ブランドまたは、同一テーマによる、シリーズ広告全般</a:t>
                      </a:r>
                      <a:endParaRPr kumimoji="1" lang="en-US" altLang="ja-JP" dirty="0"/>
                    </a:p>
                    <a:p>
                      <a:r>
                        <a:rPr kumimoji="1" lang="en-US" altLang="ja-JP" b="1" dirty="0"/>
                        <a:t>※1</a:t>
                      </a:r>
                      <a:r>
                        <a:rPr kumimoji="1" lang="ja-JP" altLang="en-US" b="1" dirty="0"/>
                        <a:t>シリーズにつき最大</a:t>
                      </a:r>
                      <a:r>
                        <a:rPr kumimoji="1" lang="en-US" altLang="ja-JP" b="1" dirty="0"/>
                        <a:t>3</a:t>
                      </a:r>
                      <a:r>
                        <a:rPr kumimoji="1" lang="ja-JP" altLang="en-US" b="1" dirty="0"/>
                        <a:t>点とする</a:t>
                      </a:r>
                      <a:r>
                        <a:rPr kumimoji="1" lang="ja-JP" altLang="en-US" dirty="0"/>
                        <a:t>　　　　　　　</a:t>
                      </a:r>
                    </a:p>
                  </a:txBody>
                  <a:tcPr anchor="ctr"/>
                </a:tc>
                <a:tc vMerge="1">
                  <a:txBody>
                    <a:bodyPr/>
                    <a:lstStyle/>
                    <a:p>
                      <a:endParaRPr kumimoji="1" lang="ja-JP" altLang="en-US" dirty="0"/>
                    </a:p>
                  </a:txBody>
                  <a:tcPr anchor="ctr"/>
                </a:tc>
                <a:extLst>
                  <a:ext uri="{0D108BD9-81ED-4DB2-BD59-A6C34878D82A}">
                    <a16:rowId xmlns:a16="http://schemas.microsoft.com/office/drawing/2014/main" xmlns="" val="1130552484"/>
                  </a:ext>
                </a:extLst>
              </a:tr>
              <a:tr h="593993">
                <a:tc rowSpan="3">
                  <a:txBody>
                    <a:bodyPr/>
                    <a:lstStyle/>
                    <a:p>
                      <a:pPr algn="ctr"/>
                      <a:r>
                        <a:rPr kumimoji="1" lang="ja-JP" altLang="en-US" sz="2400" dirty="0"/>
                        <a:t>テレビ広告</a:t>
                      </a:r>
                    </a:p>
                  </a:txBody>
                  <a:tcPr vert="eaVert" anchor="ctr"/>
                </a:tc>
                <a:tc>
                  <a:txBody>
                    <a:bodyPr/>
                    <a:lstStyle/>
                    <a:p>
                      <a:pPr algn="ctr"/>
                      <a:r>
                        <a:rPr kumimoji="1" lang="ja-JP" altLang="en-US" dirty="0"/>
                        <a:t>④</a:t>
                      </a:r>
                    </a:p>
                  </a:txBody>
                  <a:tcPr anchor="ctr"/>
                </a:tc>
                <a:tc>
                  <a:txBody>
                    <a:bodyPr/>
                    <a:lstStyle/>
                    <a:p>
                      <a:r>
                        <a:rPr kumimoji="1" lang="ja-JP" altLang="en-US" dirty="0"/>
                        <a:t>テレビ</a:t>
                      </a:r>
                      <a:r>
                        <a:rPr kumimoji="1" lang="en-US" altLang="ja-JP" dirty="0"/>
                        <a:t>15</a:t>
                      </a:r>
                      <a:r>
                        <a:rPr kumimoji="1" lang="ja-JP" altLang="en-US" dirty="0"/>
                        <a:t>秒</a:t>
                      </a:r>
                      <a:r>
                        <a:rPr kumimoji="1" lang="en-US" altLang="ja-JP" dirty="0"/>
                        <a:t>CM</a:t>
                      </a:r>
                      <a:r>
                        <a:rPr kumimoji="1" lang="ja-JP" altLang="en-US" dirty="0"/>
                        <a:t>部門</a:t>
                      </a:r>
                    </a:p>
                  </a:txBody>
                  <a:tcPr anchor="ctr"/>
                </a:tc>
                <a:tc>
                  <a:txBody>
                    <a:bodyPr/>
                    <a:lstStyle/>
                    <a:p>
                      <a:r>
                        <a:rPr kumimoji="1" lang="en-US" altLang="ja-JP" dirty="0"/>
                        <a:t>3000</a:t>
                      </a:r>
                      <a:r>
                        <a:rPr kumimoji="1" lang="ja-JP" altLang="en-US" dirty="0"/>
                        <a:t>円</a:t>
                      </a:r>
                    </a:p>
                  </a:txBody>
                  <a:tcPr anchor="ctr"/>
                </a:tc>
                <a:tc>
                  <a:txBody>
                    <a:bodyPr/>
                    <a:lstStyle/>
                    <a:p>
                      <a:endParaRPr kumimoji="1" lang="ja-JP" altLang="en-US" dirty="0"/>
                    </a:p>
                  </a:txBody>
                  <a:tcPr anchor="ctr"/>
                </a:tc>
                <a:tc rowSpan="3">
                  <a:txBody>
                    <a:bodyPr/>
                    <a:lstStyle/>
                    <a:p>
                      <a:r>
                        <a:rPr kumimoji="1" lang="ja-JP" altLang="en-US" b="1" dirty="0">
                          <a:solidFill>
                            <a:schemeClr val="tx1"/>
                          </a:solidFill>
                        </a:rPr>
                        <a:t>部門ごとに媒体を分けて、</a:t>
                      </a:r>
                      <a:endParaRPr kumimoji="1" lang="en-US" altLang="ja-JP" b="1" dirty="0">
                        <a:solidFill>
                          <a:schemeClr val="tx1"/>
                        </a:solidFill>
                      </a:endParaRPr>
                    </a:p>
                    <a:p>
                      <a:r>
                        <a:rPr kumimoji="1" lang="en-US" altLang="ja-JP" b="1" dirty="0">
                          <a:solidFill>
                            <a:schemeClr val="tx1"/>
                          </a:solidFill>
                        </a:rPr>
                        <a:t>HDCAM</a:t>
                      </a:r>
                      <a:r>
                        <a:rPr kumimoji="1" lang="ja-JP" altLang="en-US" b="1" dirty="0">
                          <a:solidFill>
                            <a:schemeClr val="tx1"/>
                          </a:solidFill>
                        </a:rPr>
                        <a:t>または</a:t>
                      </a:r>
                      <a:r>
                        <a:rPr kumimoji="1" lang="en-US" altLang="ja-JP" b="1" dirty="0">
                          <a:solidFill>
                            <a:schemeClr val="tx1"/>
                          </a:solidFill>
                        </a:rPr>
                        <a:t>DVD</a:t>
                      </a:r>
                      <a:r>
                        <a:rPr kumimoji="1" lang="ja-JP" altLang="en-US" b="1" dirty="0">
                          <a:solidFill>
                            <a:schemeClr val="tx1"/>
                          </a:solidFill>
                        </a:rPr>
                        <a:t>に</a:t>
                      </a:r>
                      <a:endParaRPr kumimoji="1" lang="en-US" altLang="ja-JP" b="1" dirty="0">
                        <a:solidFill>
                          <a:schemeClr val="tx1"/>
                        </a:solidFill>
                      </a:endParaRPr>
                    </a:p>
                    <a:p>
                      <a:r>
                        <a:rPr kumimoji="1" lang="ja-JP" altLang="en-US" b="1" u="none" dirty="0">
                          <a:solidFill>
                            <a:schemeClr val="tx1"/>
                          </a:solidFill>
                        </a:rPr>
                        <a:t>受付番号順に</a:t>
                      </a:r>
                      <a:r>
                        <a:rPr kumimoji="1" lang="ja-JP" altLang="en-US" b="1" dirty="0">
                          <a:solidFill>
                            <a:schemeClr val="tx1"/>
                          </a:solidFill>
                        </a:rPr>
                        <a:t>収録する。</a:t>
                      </a:r>
                      <a:endParaRPr kumimoji="1" lang="en-US" altLang="ja-JP" b="1" dirty="0">
                        <a:solidFill>
                          <a:schemeClr val="tx1"/>
                        </a:solidFill>
                      </a:endParaRPr>
                    </a:p>
                    <a:p>
                      <a:r>
                        <a:rPr kumimoji="1" lang="ja-JP" altLang="en-US" sz="1800" dirty="0"/>
                        <a:t>作品添付シートをケースに添付する。</a:t>
                      </a:r>
                      <a:endParaRPr kumimoji="1" lang="en-US" altLang="ja-JP" dirty="0"/>
                    </a:p>
                  </a:txBody>
                  <a:tcPr anchor="ctr"/>
                </a:tc>
                <a:extLst>
                  <a:ext uri="{0D108BD9-81ED-4DB2-BD59-A6C34878D82A}">
                    <a16:rowId xmlns:a16="http://schemas.microsoft.com/office/drawing/2014/main" xmlns="" val="2622395533"/>
                  </a:ext>
                </a:extLst>
              </a:tr>
              <a:tr h="593993">
                <a:tc vMerge="1">
                  <a:txBody>
                    <a:bodyPr/>
                    <a:lstStyle/>
                    <a:p>
                      <a:endParaRPr kumimoji="1" lang="ja-JP" altLang="en-US" dirty="0"/>
                    </a:p>
                  </a:txBody>
                  <a:tcPr/>
                </a:tc>
                <a:tc>
                  <a:txBody>
                    <a:bodyPr/>
                    <a:lstStyle/>
                    <a:p>
                      <a:pPr algn="ctr"/>
                      <a:r>
                        <a:rPr kumimoji="1" lang="ja-JP" altLang="en-US" dirty="0"/>
                        <a:t>⑤</a:t>
                      </a:r>
                    </a:p>
                  </a:txBody>
                  <a:tcPr anchor="ctr"/>
                </a:tc>
                <a:tc>
                  <a:txBody>
                    <a:bodyPr/>
                    <a:lstStyle/>
                    <a:p>
                      <a:r>
                        <a:rPr kumimoji="1" lang="ja-JP" altLang="en-US" dirty="0"/>
                        <a:t>テレビ</a:t>
                      </a:r>
                      <a:r>
                        <a:rPr kumimoji="1" lang="en-US" altLang="ja-JP" dirty="0"/>
                        <a:t>30</a:t>
                      </a:r>
                      <a:r>
                        <a:rPr kumimoji="1" lang="ja-JP" altLang="en-US" dirty="0"/>
                        <a:t>秒以上</a:t>
                      </a:r>
                      <a:r>
                        <a:rPr kumimoji="1" lang="en-US" altLang="ja-JP" dirty="0"/>
                        <a:t>CM</a:t>
                      </a:r>
                      <a:r>
                        <a:rPr kumimoji="1" lang="ja-JP" altLang="en-US" dirty="0"/>
                        <a:t>部門</a:t>
                      </a:r>
                    </a:p>
                  </a:txBody>
                  <a:tcPr anchor="ctr"/>
                </a:tc>
                <a:tc>
                  <a:txBody>
                    <a:bodyPr/>
                    <a:lstStyle/>
                    <a:p>
                      <a:r>
                        <a:rPr kumimoji="1" lang="en-US" altLang="ja-JP" dirty="0"/>
                        <a:t>3000</a:t>
                      </a:r>
                      <a:r>
                        <a:rPr kumimoji="1" lang="ja-JP" altLang="en-US" dirty="0"/>
                        <a:t>円</a:t>
                      </a:r>
                    </a:p>
                  </a:txBody>
                  <a:tcPr anchor="ctr"/>
                </a:tc>
                <a:tc>
                  <a:txBody>
                    <a:bodyPr/>
                    <a:lstStyle/>
                    <a:p>
                      <a:r>
                        <a:rPr kumimoji="1" lang="ja-JP" altLang="en-US" dirty="0"/>
                        <a:t>フィラー除く</a:t>
                      </a:r>
                    </a:p>
                  </a:txBody>
                  <a:tcPr anchor="ctr"/>
                </a:tc>
                <a:tc vMerge="1">
                  <a:txBody>
                    <a:bodyPr/>
                    <a:lstStyle/>
                    <a:p>
                      <a:endParaRPr kumimoji="1" lang="ja-JP" altLang="en-US" dirty="0"/>
                    </a:p>
                  </a:txBody>
                  <a:tcPr anchor="ctr"/>
                </a:tc>
                <a:extLst>
                  <a:ext uri="{0D108BD9-81ED-4DB2-BD59-A6C34878D82A}">
                    <a16:rowId xmlns:a16="http://schemas.microsoft.com/office/drawing/2014/main" xmlns="" val="2453699441"/>
                  </a:ext>
                </a:extLst>
              </a:tr>
              <a:tr h="789463">
                <a:tc vMerge="1">
                  <a:txBody>
                    <a:bodyPr/>
                    <a:lstStyle/>
                    <a:p>
                      <a:endParaRPr kumimoji="1" lang="ja-JP" altLang="en-US" dirty="0"/>
                    </a:p>
                  </a:txBody>
                  <a:tcPr/>
                </a:tc>
                <a:tc>
                  <a:txBody>
                    <a:bodyPr/>
                    <a:lstStyle/>
                    <a:p>
                      <a:pPr algn="ctr"/>
                      <a:r>
                        <a:rPr kumimoji="1" lang="ja-JP" altLang="en-US" dirty="0"/>
                        <a:t>⑥</a:t>
                      </a:r>
                    </a:p>
                  </a:txBody>
                  <a:tcPr anchor="ctr"/>
                </a:tc>
                <a:tc>
                  <a:txBody>
                    <a:bodyPr/>
                    <a:lstStyle/>
                    <a:p>
                      <a:r>
                        <a:rPr kumimoji="1" lang="ja-JP" altLang="en-US" dirty="0"/>
                        <a:t>テレビシリーズ</a:t>
                      </a:r>
                      <a:r>
                        <a:rPr kumimoji="1" lang="en-US" altLang="ja-JP" dirty="0"/>
                        <a:t>CM</a:t>
                      </a:r>
                      <a:r>
                        <a:rPr kumimoji="1" lang="ja-JP" altLang="en-US" dirty="0"/>
                        <a:t>部門</a:t>
                      </a:r>
                    </a:p>
                  </a:txBody>
                  <a:tcPr anchor="ctr"/>
                </a:tc>
                <a:tc>
                  <a:txBody>
                    <a:bodyPr/>
                    <a:lstStyle/>
                    <a:p>
                      <a:r>
                        <a:rPr kumimoji="1" lang="en-US" altLang="ja-JP" dirty="0"/>
                        <a:t>6000</a:t>
                      </a:r>
                      <a:r>
                        <a:rPr kumimoji="1" lang="ja-JP" altLang="en-US" dirty="0"/>
                        <a:t>円</a:t>
                      </a:r>
                    </a:p>
                  </a:txBody>
                  <a:tcPr anchor="ctr"/>
                </a:tc>
                <a:tc>
                  <a:txBody>
                    <a:bodyPr/>
                    <a:lstStyle/>
                    <a:p>
                      <a:r>
                        <a:rPr kumimoji="1" lang="ja-JP" altLang="en-US" dirty="0"/>
                        <a:t>同一秒数の同一ブランドまたは、同一テーマによるシリーズ</a:t>
                      </a:r>
                      <a:r>
                        <a:rPr kumimoji="1" lang="en-US" altLang="ja-JP" dirty="0"/>
                        <a:t>CM</a:t>
                      </a:r>
                      <a:r>
                        <a:rPr kumimoji="1" lang="ja-JP" altLang="en-US" dirty="0"/>
                        <a:t>広告</a:t>
                      </a:r>
                      <a:endParaRPr kumimoji="1" lang="en-US" altLang="ja-JP" dirty="0"/>
                    </a:p>
                    <a:p>
                      <a:r>
                        <a:rPr kumimoji="1" lang="en-US" altLang="ja-JP" b="1" dirty="0"/>
                        <a:t>※1</a:t>
                      </a:r>
                      <a:r>
                        <a:rPr kumimoji="1" lang="ja-JP" altLang="en-US" b="1" dirty="0"/>
                        <a:t>シリーズにつき最大</a:t>
                      </a:r>
                      <a:r>
                        <a:rPr kumimoji="1" lang="en-US" altLang="ja-JP" b="1" dirty="0"/>
                        <a:t>3</a:t>
                      </a:r>
                      <a:r>
                        <a:rPr kumimoji="1" lang="ja-JP" altLang="en-US" b="1" dirty="0"/>
                        <a:t>点とする　</a:t>
                      </a:r>
                      <a:r>
                        <a:rPr kumimoji="1" lang="ja-JP" altLang="en-US" dirty="0"/>
                        <a:t>　　　　　　</a:t>
                      </a:r>
                    </a:p>
                  </a:txBody>
                  <a:tcPr anchor="ctr"/>
                </a:tc>
                <a:tc vMerge="1">
                  <a:txBody>
                    <a:bodyPr/>
                    <a:lstStyle/>
                    <a:p>
                      <a:endParaRPr kumimoji="1" lang="ja-JP" altLang="en-US" dirty="0"/>
                    </a:p>
                  </a:txBody>
                  <a:tcPr anchor="ctr"/>
                </a:tc>
                <a:extLst>
                  <a:ext uri="{0D108BD9-81ED-4DB2-BD59-A6C34878D82A}">
                    <a16:rowId xmlns:a16="http://schemas.microsoft.com/office/drawing/2014/main" xmlns="" val="1344977051"/>
                  </a:ext>
                </a:extLst>
              </a:tr>
            </a:tbl>
          </a:graphicData>
        </a:graphic>
      </p:graphicFrame>
      <p:sp>
        <p:nvSpPr>
          <p:cNvPr id="5" name="テキスト ボックス 4">
            <a:extLst>
              <a:ext uri="{FF2B5EF4-FFF2-40B4-BE49-F238E27FC236}">
                <a16:creationId xmlns:a16="http://schemas.microsoft.com/office/drawing/2014/main" xmlns="" id="{3EC7FA1E-ECAA-4007-B3C5-3F6877419CCB}"/>
              </a:ext>
            </a:extLst>
          </p:cNvPr>
          <p:cNvSpPr txBox="1"/>
          <p:nvPr/>
        </p:nvSpPr>
        <p:spPr>
          <a:xfrm>
            <a:off x="447040" y="121920"/>
            <a:ext cx="6288901" cy="523220"/>
          </a:xfrm>
          <a:prstGeom prst="rect">
            <a:avLst/>
          </a:prstGeom>
          <a:noFill/>
        </p:spPr>
        <p:txBody>
          <a:bodyPr wrap="none" rtlCol="0">
            <a:spAutoFit/>
          </a:bodyPr>
          <a:lstStyle/>
          <a:p>
            <a:r>
              <a:rPr kumimoji="1" lang="ja-JP" altLang="en-US" sz="2800" dirty="0"/>
              <a:t>（</a:t>
            </a:r>
            <a:r>
              <a:rPr lang="ja-JP" altLang="en-US" sz="2800" dirty="0"/>
              <a:t>３</a:t>
            </a:r>
            <a:r>
              <a:rPr kumimoji="1" lang="ja-JP" altLang="en-US" sz="2800" dirty="0"/>
              <a:t>）部門種別と応募規定・出品形態</a:t>
            </a:r>
          </a:p>
        </p:txBody>
      </p:sp>
      <p:sp>
        <p:nvSpPr>
          <p:cNvPr id="6" name="スライド番号プレースホルダー 5">
            <a:extLst>
              <a:ext uri="{FF2B5EF4-FFF2-40B4-BE49-F238E27FC236}">
                <a16:creationId xmlns:a16="http://schemas.microsoft.com/office/drawing/2014/main" xmlns="" id="{5FE4A834-692B-4DCB-97F5-4F54DEB454F9}"/>
              </a:ext>
            </a:extLst>
          </p:cNvPr>
          <p:cNvSpPr>
            <a:spLocks noGrp="1"/>
          </p:cNvSpPr>
          <p:nvPr>
            <p:ph type="sldNum" sz="quarter" idx="12"/>
          </p:nvPr>
        </p:nvSpPr>
        <p:spPr/>
        <p:txBody>
          <a:bodyPr/>
          <a:lstStyle/>
          <a:p>
            <a:fld id="{1435AB92-1D5D-4C0B-B769-70013604D190}" type="slidenum">
              <a:rPr kumimoji="1" lang="ja-JP" altLang="en-US" smtClean="0"/>
              <a:t>5</a:t>
            </a:fld>
            <a:endParaRPr kumimoji="1" lang="ja-JP" altLang="en-US"/>
          </a:p>
        </p:txBody>
      </p:sp>
    </p:spTree>
    <p:extLst>
      <p:ext uri="{BB962C8B-B14F-4D97-AF65-F5344CB8AC3E}">
        <p14:creationId xmlns:p14="http://schemas.microsoft.com/office/powerpoint/2010/main" val="149790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xmlns="" id="{B922831C-681D-4AD5-A956-804D0A5268D6}"/>
              </a:ext>
            </a:extLst>
          </p:cNvPr>
          <p:cNvGraphicFramePr>
            <a:graphicFrameLocks noGrp="1"/>
          </p:cNvGraphicFramePr>
          <p:nvPr>
            <p:extLst>
              <p:ext uri="{D42A27DB-BD31-4B8C-83A1-F6EECF244321}">
                <p14:modId xmlns:p14="http://schemas.microsoft.com/office/powerpoint/2010/main" val="743169847"/>
              </p:ext>
            </p:extLst>
          </p:nvPr>
        </p:nvGraphicFramePr>
        <p:xfrm>
          <a:off x="467360" y="191542"/>
          <a:ext cx="11273193" cy="6446153"/>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xmlns="" val="2401758833"/>
                    </a:ext>
                  </a:extLst>
                </a:gridCol>
                <a:gridCol w="416560">
                  <a:extLst>
                    <a:ext uri="{9D8B030D-6E8A-4147-A177-3AD203B41FA5}">
                      <a16:colId xmlns:a16="http://schemas.microsoft.com/office/drawing/2014/main" xmlns="" val="3312645421"/>
                    </a:ext>
                  </a:extLst>
                </a:gridCol>
                <a:gridCol w="2103120">
                  <a:extLst>
                    <a:ext uri="{9D8B030D-6E8A-4147-A177-3AD203B41FA5}">
                      <a16:colId xmlns:a16="http://schemas.microsoft.com/office/drawing/2014/main" xmlns="" val="3274878448"/>
                    </a:ext>
                  </a:extLst>
                </a:gridCol>
                <a:gridCol w="1076960">
                  <a:extLst>
                    <a:ext uri="{9D8B030D-6E8A-4147-A177-3AD203B41FA5}">
                      <a16:colId xmlns:a16="http://schemas.microsoft.com/office/drawing/2014/main" xmlns="" val="3411298833"/>
                    </a:ext>
                  </a:extLst>
                </a:gridCol>
                <a:gridCol w="4196080">
                  <a:extLst>
                    <a:ext uri="{9D8B030D-6E8A-4147-A177-3AD203B41FA5}">
                      <a16:colId xmlns:a16="http://schemas.microsoft.com/office/drawing/2014/main" xmlns="" val="4029649968"/>
                    </a:ext>
                  </a:extLst>
                </a:gridCol>
                <a:gridCol w="2870873">
                  <a:extLst>
                    <a:ext uri="{9D8B030D-6E8A-4147-A177-3AD203B41FA5}">
                      <a16:colId xmlns:a16="http://schemas.microsoft.com/office/drawing/2014/main" xmlns="" val="1363402747"/>
                    </a:ext>
                  </a:extLst>
                </a:gridCol>
              </a:tblGrid>
              <a:tr h="593993">
                <a:tc>
                  <a:txBody>
                    <a:bodyPr/>
                    <a:lstStyle/>
                    <a:p>
                      <a:endParaRPr kumimoji="1" lang="ja-JP" altLang="en-US" dirty="0"/>
                    </a:p>
                  </a:txBody>
                  <a:tcPr/>
                </a:tc>
                <a:tc>
                  <a:txBody>
                    <a:bodyPr/>
                    <a:lstStyle/>
                    <a:p>
                      <a:endParaRPr kumimoji="1" lang="ja-JP" altLang="en-US"/>
                    </a:p>
                  </a:txBody>
                  <a:tcPr/>
                </a:tc>
                <a:tc>
                  <a:txBody>
                    <a:bodyPr/>
                    <a:lstStyle/>
                    <a:p>
                      <a:pPr algn="ctr"/>
                      <a:r>
                        <a:rPr kumimoji="1" lang="ja-JP" altLang="en-US" dirty="0"/>
                        <a:t>部門</a:t>
                      </a:r>
                    </a:p>
                  </a:txBody>
                  <a:tcPr anchor="ctr"/>
                </a:tc>
                <a:tc>
                  <a:txBody>
                    <a:bodyPr/>
                    <a:lstStyle/>
                    <a:p>
                      <a:pPr algn="ctr"/>
                      <a:r>
                        <a:rPr kumimoji="1" lang="ja-JP" altLang="en-US" dirty="0"/>
                        <a:t>出品料</a:t>
                      </a:r>
                    </a:p>
                  </a:txBody>
                  <a:tcPr anchor="ctr"/>
                </a:tc>
                <a:tc>
                  <a:txBody>
                    <a:bodyPr/>
                    <a:lstStyle/>
                    <a:p>
                      <a:pPr algn="ctr"/>
                      <a:r>
                        <a:rPr kumimoji="1" lang="ja-JP" altLang="en-US" dirty="0"/>
                        <a:t>応募規定</a:t>
                      </a:r>
                    </a:p>
                  </a:txBody>
                  <a:tcPr anchor="ctr"/>
                </a:tc>
                <a:tc>
                  <a:txBody>
                    <a:bodyPr/>
                    <a:lstStyle/>
                    <a:p>
                      <a:pPr algn="ctr"/>
                      <a:r>
                        <a:rPr kumimoji="1" lang="ja-JP" altLang="en-US" dirty="0"/>
                        <a:t>出品形態</a:t>
                      </a:r>
                    </a:p>
                  </a:txBody>
                  <a:tcPr anchor="ctr"/>
                </a:tc>
                <a:extLst>
                  <a:ext uri="{0D108BD9-81ED-4DB2-BD59-A6C34878D82A}">
                    <a16:rowId xmlns:a16="http://schemas.microsoft.com/office/drawing/2014/main" xmlns="" val="1708174686"/>
                  </a:ext>
                </a:extLst>
              </a:tr>
              <a:tr h="593993">
                <a:tc rowSpan="3">
                  <a:txBody>
                    <a:bodyPr/>
                    <a:lstStyle/>
                    <a:p>
                      <a:pPr algn="ctr"/>
                      <a:r>
                        <a:rPr kumimoji="1" lang="ja-JP" altLang="en-US" sz="2400" dirty="0"/>
                        <a:t>ラジオ広告</a:t>
                      </a:r>
                    </a:p>
                  </a:txBody>
                  <a:tcPr vert="eaVert" anchor="ctr"/>
                </a:tc>
                <a:tc>
                  <a:txBody>
                    <a:bodyPr/>
                    <a:lstStyle/>
                    <a:p>
                      <a:pPr algn="ctr"/>
                      <a:r>
                        <a:rPr kumimoji="1" lang="ja-JP" altLang="en-US" dirty="0"/>
                        <a:t>⑦</a:t>
                      </a:r>
                      <a:endParaRPr kumimoji="1" lang="en-US" altLang="ja-JP" dirty="0"/>
                    </a:p>
                  </a:txBody>
                  <a:tcPr anchor="ctr"/>
                </a:tc>
                <a:tc>
                  <a:txBody>
                    <a:bodyPr/>
                    <a:lstStyle/>
                    <a:p>
                      <a:r>
                        <a:rPr kumimoji="1" lang="ja-JP" altLang="en-US" dirty="0"/>
                        <a:t>ラジオ</a:t>
                      </a:r>
                      <a:r>
                        <a:rPr kumimoji="1" lang="en-US" altLang="ja-JP" dirty="0"/>
                        <a:t>20</a:t>
                      </a:r>
                      <a:r>
                        <a:rPr kumimoji="1" lang="ja-JP" altLang="en-US" dirty="0"/>
                        <a:t>秒以内</a:t>
                      </a:r>
                      <a:r>
                        <a:rPr kumimoji="1" lang="en-US" altLang="ja-JP" dirty="0"/>
                        <a:t>CM</a:t>
                      </a:r>
                      <a:r>
                        <a:rPr kumimoji="1" lang="ja-JP" altLang="en-US" dirty="0"/>
                        <a:t>部門</a:t>
                      </a:r>
                    </a:p>
                  </a:txBody>
                  <a:tcPr anchor="ctr"/>
                </a:tc>
                <a:tc>
                  <a:txBody>
                    <a:bodyPr/>
                    <a:lstStyle/>
                    <a:p>
                      <a:r>
                        <a:rPr kumimoji="1" lang="en-US" altLang="ja-JP" dirty="0"/>
                        <a:t>3000</a:t>
                      </a:r>
                      <a:r>
                        <a:rPr kumimoji="1" lang="ja-JP" altLang="en-US" dirty="0"/>
                        <a:t>円</a:t>
                      </a:r>
                    </a:p>
                  </a:txBody>
                  <a:tcPr anchor="ctr"/>
                </a:tc>
                <a:tc>
                  <a:txBody>
                    <a:bodyPr/>
                    <a:lstStyle/>
                    <a:p>
                      <a:endParaRPr kumimoji="1" lang="ja-JP" altLang="en-US" dirty="0"/>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solidFill>
                            <a:schemeClr val="tx1"/>
                          </a:solidFill>
                        </a:rPr>
                        <a:t>部門ごとに媒体を分けて、</a:t>
                      </a:r>
                      <a:r>
                        <a:rPr kumimoji="1" lang="ja-JP" altLang="en-US" sz="1800" b="1" u="sng" dirty="0">
                          <a:solidFill>
                            <a:schemeClr val="tx1"/>
                          </a:solidFill>
                        </a:rPr>
                        <a:t>受付番号順に</a:t>
                      </a:r>
                      <a:r>
                        <a:rPr kumimoji="1" lang="ja-JP" altLang="en-US" sz="1800" b="1" dirty="0">
                          <a:solidFill>
                            <a:schemeClr val="tx1"/>
                          </a:solidFill>
                        </a:rPr>
                        <a:t>収録する。</a:t>
                      </a:r>
                      <a:r>
                        <a:rPr kumimoji="1" lang="ja-JP" altLang="en-US" sz="1800" dirty="0"/>
                        <a:t>作品添付シートをケースに添付する。</a:t>
                      </a:r>
                      <a:endParaRPr kumimoji="1" lang="en-US" altLang="ja-JP" sz="1800" dirty="0"/>
                    </a:p>
                  </a:txBody>
                  <a:tcPr anchor="ctr"/>
                </a:tc>
                <a:extLst>
                  <a:ext uri="{0D108BD9-81ED-4DB2-BD59-A6C34878D82A}">
                    <a16:rowId xmlns:a16="http://schemas.microsoft.com/office/drawing/2014/main" xmlns="" val="144020083"/>
                  </a:ext>
                </a:extLst>
              </a:tr>
              <a:tr h="593993">
                <a:tc vMerge="1">
                  <a:txBody>
                    <a:bodyPr/>
                    <a:lstStyle/>
                    <a:p>
                      <a:endParaRPr kumimoji="1" lang="ja-JP" altLang="en-US" dirty="0"/>
                    </a:p>
                  </a:txBody>
                  <a:tcPr/>
                </a:tc>
                <a:tc>
                  <a:txBody>
                    <a:bodyPr/>
                    <a:lstStyle/>
                    <a:p>
                      <a:r>
                        <a:rPr kumimoji="1" lang="ja-JP" altLang="en-US" dirty="0"/>
                        <a:t>⑧</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ラジオ</a:t>
                      </a:r>
                      <a:r>
                        <a:rPr kumimoji="1" lang="en-US" altLang="ja-JP" dirty="0"/>
                        <a:t>30</a:t>
                      </a:r>
                      <a:r>
                        <a:rPr kumimoji="1" lang="ja-JP" altLang="en-US" dirty="0"/>
                        <a:t>秒以上</a:t>
                      </a:r>
                      <a:r>
                        <a:rPr kumimoji="1" lang="en-US" altLang="ja-JP" dirty="0"/>
                        <a:t>CM</a:t>
                      </a:r>
                      <a:r>
                        <a:rPr kumimoji="1" lang="ja-JP" altLang="en-US" dirty="0"/>
                        <a:t>部門</a:t>
                      </a:r>
                    </a:p>
                  </a:txBody>
                  <a:tcPr anchor="ctr"/>
                </a:tc>
                <a:tc>
                  <a:txBody>
                    <a:bodyPr/>
                    <a:lstStyle/>
                    <a:p>
                      <a:r>
                        <a:rPr kumimoji="1" lang="en-US" altLang="ja-JP" dirty="0"/>
                        <a:t>3000</a:t>
                      </a:r>
                      <a:r>
                        <a:rPr kumimoji="1" lang="ja-JP" altLang="en-US" dirty="0"/>
                        <a:t>円</a:t>
                      </a:r>
                    </a:p>
                  </a:txBody>
                  <a:tcPr anchor="ctr"/>
                </a:tc>
                <a:tc>
                  <a:txBody>
                    <a:bodyPr/>
                    <a:lstStyle/>
                    <a:p>
                      <a:endParaRPr kumimoji="1" lang="ja-JP" altLang="en-US" sz="1800" b="1" dirty="0">
                        <a:solidFill>
                          <a:srgbClr val="FF0000"/>
                        </a:solidFill>
                      </a:endParaRPr>
                    </a:p>
                  </a:txBody>
                  <a:tcPr anchor="ctr"/>
                </a:tc>
                <a:tc vMerge="1">
                  <a:txBody>
                    <a:bodyPr/>
                    <a:lstStyle/>
                    <a:p>
                      <a:endParaRPr kumimoji="1" lang="ja-JP" altLang="en-US" dirty="0"/>
                    </a:p>
                  </a:txBody>
                  <a:tcPr anchor="ctr"/>
                </a:tc>
                <a:extLst>
                  <a:ext uri="{0D108BD9-81ED-4DB2-BD59-A6C34878D82A}">
                    <a16:rowId xmlns:a16="http://schemas.microsoft.com/office/drawing/2014/main" xmlns="" val="1109377362"/>
                  </a:ext>
                </a:extLst>
              </a:tr>
              <a:tr h="769143">
                <a:tc vMerge="1">
                  <a:txBody>
                    <a:bodyPr/>
                    <a:lstStyle/>
                    <a:p>
                      <a:endParaRPr kumimoji="1" lang="ja-JP" altLang="en-US" dirty="0"/>
                    </a:p>
                  </a:txBody>
                  <a:tcPr/>
                </a:tc>
                <a:tc>
                  <a:txBody>
                    <a:bodyPr/>
                    <a:lstStyle/>
                    <a:p>
                      <a:r>
                        <a:rPr kumimoji="1" lang="ja-JP" altLang="en-US" dirty="0"/>
                        <a:t>⑨</a:t>
                      </a:r>
                    </a:p>
                  </a:txBody>
                  <a:tcPr anchor="ctr"/>
                </a:tc>
                <a:tc>
                  <a:txBody>
                    <a:bodyPr/>
                    <a:lstStyle/>
                    <a:p>
                      <a:r>
                        <a:rPr kumimoji="1" lang="ja-JP" altLang="en-US" dirty="0"/>
                        <a:t>ラジオシリーズ</a:t>
                      </a:r>
                      <a:r>
                        <a:rPr kumimoji="1" lang="en-US" altLang="ja-JP" dirty="0"/>
                        <a:t>CM</a:t>
                      </a:r>
                      <a:r>
                        <a:rPr kumimoji="1" lang="ja-JP" altLang="en-US" dirty="0"/>
                        <a:t>部門</a:t>
                      </a:r>
                    </a:p>
                  </a:txBody>
                  <a:tcPr anchor="ctr"/>
                </a:tc>
                <a:tc>
                  <a:txBody>
                    <a:bodyPr/>
                    <a:lstStyle/>
                    <a:p>
                      <a:r>
                        <a:rPr kumimoji="1" lang="en-US" altLang="ja-JP" dirty="0"/>
                        <a:t>6000</a:t>
                      </a:r>
                      <a:r>
                        <a:rPr kumimoji="1" lang="ja-JP" altLang="en-US" dirty="0"/>
                        <a:t>円</a:t>
                      </a:r>
                    </a:p>
                  </a:txBody>
                  <a:tcPr anchor="ctr"/>
                </a:tc>
                <a:tc>
                  <a:txBody>
                    <a:bodyPr/>
                    <a:lstStyle/>
                    <a:p>
                      <a:r>
                        <a:rPr kumimoji="1" lang="ja-JP" altLang="en-US" dirty="0"/>
                        <a:t>同一秒数の同一ブランドまたは、同一テーマによるシリーズ</a:t>
                      </a:r>
                      <a:r>
                        <a:rPr kumimoji="1" lang="en-US" altLang="ja-JP" dirty="0"/>
                        <a:t>CM</a:t>
                      </a:r>
                      <a:r>
                        <a:rPr kumimoji="1" lang="ja-JP" altLang="en-US" dirty="0"/>
                        <a:t>広告</a:t>
                      </a:r>
                      <a:endParaRPr kumimoji="1" lang="en-US" altLang="ja-JP" dirty="0"/>
                    </a:p>
                    <a:p>
                      <a:r>
                        <a:rPr kumimoji="1" lang="en-US" altLang="ja-JP" b="1" dirty="0"/>
                        <a:t>※1</a:t>
                      </a:r>
                      <a:r>
                        <a:rPr kumimoji="1" lang="ja-JP" altLang="en-US" b="1" dirty="0"/>
                        <a:t>シリーズにつき最大</a:t>
                      </a:r>
                      <a:r>
                        <a:rPr kumimoji="1" lang="en-US" altLang="ja-JP" b="1" dirty="0"/>
                        <a:t>3</a:t>
                      </a:r>
                      <a:r>
                        <a:rPr kumimoji="1" lang="ja-JP" altLang="en-US" b="1" dirty="0"/>
                        <a:t>点とする</a:t>
                      </a:r>
                      <a:r>
                        <a:rPr kumimoji="1" lang="ja-JP" altLang="en-US" dirty="0"/>
                        <a:t>　　　　　　　</a:t>
                      </a:r>
                    </a:p>
                  </a:txBody>
                  <a:tcPr anchor="ctr"/>
                </a:tc>
                <a:tc vMerge="1">
                  <a:txBody>
                    <a:bodyPr/>
                    <a:lstStyle/>
                    <a:p>
                      <a:endParaRPr kumimoji="1" lang="ja-JP" altLang="en-US" dirty="0"/>
                    </a:p>
                  </a:txBody>
                  <a:tcPr anchor="ctr"/>
                </a:tc>
                <a:extLst>
                  <a:ext uri="{0D108BD9-81ED-4DB2-BD59-A6C34878D82A}">
                    <a16:rowId xmlns:a16="http://schemas.microsoft.com/office/drawing/2014/main" xmlns="" val="1130552484"/>
                  </a:ext>
                </a:extLst>
              </a:tr>
              <a:tr h="593993">
                <a:tc rowSpan="3">
                  <a:txBody>
                    <a:bodyPr/>
                    <a:lstStyle/>
                    <a:p>
                      <a:pPr algn="ctr"/>
                      <a:r>
                        <a:rPr kumimoji="1" lang="ja-JP" altLang="en-US" sz="2400" dirty="0"/>
                        <a:t>商業デザイン広告</a:t>
                      </a:r>
                    </a:p>
                  </a:txBody>
                  <a:tcPr vert="eaVert" anchor="ctr"/>
                </a:tc>
                <a:tc>
                  <a:txBody>
                    <a:bodyPr/>
                    <a:lstStyle/>
                    <a:p>
                      <a:pPr algn="ctr"/>
                      <a:r>
                        <a:rPr kumimoji="1" lang="ja-JP" altLang="en-US" dirty="0"/>
                        <a:t>⑩</a:t>
                      </a:r>
                    </a:p>
                  </a:txBody>
                  <a:tcPr anchor="ctr"/>
                </a:tc>
                <a:tc>
                  <a:txBody>
                    <a:bodyPr/>
                    <a:lstStyle/>
                    <a:p>
                      <a:r>
                        <a:rPr kumimoji="1" lang="ja-JP" altLang="en-US" dirty="0"/>
                        <a:t>ポスター 単発・シリーズ共通部門</a:t>
                      </a:r>
                    </a:p>
                  </a:txBody>
                  <a:tcPr anchor="ctr"/>
                </a:tc>
                <a:tc>
                  <a:txBody>
                    <a:bodyPr/>
                    <a:lstStyle/>
                    <a:p>
                      <a:r>
                        <a:rPr kumimoji="1" lang="en-US" altLang="ja-JP" dirty="0"/>
                        <a:t>3000</a:t>
                      </a:r>
                      <a:r>
                        <a:rPr kumimoji="1" lang="ja-JP" altLang="en-US" dirty="0"/>
                        <a:t>円</a:t>
                      </a:r>
                    </a:p>
                  </a:txBody>
                  <a:tcPr anchor="ctr"/>
                </a:tc>
                <a:tc>
                  <a:txBody>
                    <a:bodyPr/>
                    <a:lstStyle/>
                    <a:p>
                      <a:r>
                        <a:rPr kumimoji="1" lang="ja-JP" altLang="en-US" dirty="0"/>
                        <a:t>シリーズ作品は同一ブランドまたは、同一テーマによるシリーズ広告とし</a:t>
                      </a:r>
                      <a:endParaRPr kumimoji="1" lang="en-US" altLang="ja-JP" dirty="0"/>
                    </a:p>
                    <a:p>
                      <a:r>
                        <a:rPr kumimoji="1" lang="en-US" altLang="ja-JP" b="1" dirty="0">
                          <a:solidFill>
                            <a:schemeClr val="tx1"/>
                          </a:solidFill>
                        </a:rPr>
                        <a:t>1</a:t>
                      </a:r>
                      <a:r>
                        <a:rPr kumimoji="1" lang="ja-JP" altLang="en-US" b="1" dirty="0">
                          <a:solidFill>
                            <a:schemeClr val="tx1"/>
                          </a:solidFill>
                        </a:rPr>
                        <a:t>シリーズにつき最大</a:t>
                      </a:r>
                      <a:r>
                        <a:rPr kumimoji="1" lang="en-US" altLang="ja-JP" b="1" dirty="0">
                          <a:solidFill>
                            <a:schemeClr val="tx1"/>
                          </a:solidFill>
                        </a:rPr>
                        <a:t>3</a:t>
                      </a:r>
                      <a:r>
                        <a:rPr kumimoji="1" lang="ja-JP" altLang="en-US" b="1" dirty="0">
                          <a:solidFill>
                            <a:schemeClr val="tx1"/>
                          </a:solidFill>
                        </a:rPr>
                        <a:t>点とする。</a:t>
                      </a:r>
                      <a:r>
                        <a:rPr kumimoji="1" lang="ja-JP" altLang="en-US" dirty="0"/>
                        <a:t>　</a:t>
                      </a:r>
                      <a:endParaRPr kumimoji="1" lang="ja-JP" altLang="en-US" b="1" dirty="0"/>
                    </a:p>
                  </a:txBody>
                  <a:tcPr anchor="ctr"/>
                </a:tc>
                <a:tc>
                  <a:txBody>
                    <a:bodyPr/>
                    <a:lstStyle/>
                    <a:p>
                      <a:r>
                        <a:rPr kumimoji="1" lang="ja-JP" altLang="en-US" sz="1800" b="1" dirty="0"/>
                        <a:t>余白なし</a:t>
                      </a:r>
                      <a:r>
                        <a:rPr kumimoji="1" lang="ja-JP" altLang="en-US" sz="1800" dirty="0"/>
                        <a:t>のパネル仕上げ</a:t>
                      </a:r>
                      <a:r>
                        <a:rPr kumimoji="1" lang="ja-JP" altLang="en-US" sz="1200" dirty="0"/>
                        <a:t>（ガラス・木製パネル不可）</a:t>
                      </a:r>
                      <a:endParaRPr kumimoji="1" lang="en-US" altLang="ja-JP" sz="1200" dirty="0"/>
                    </a:p>
                    <a:p>
                      <a:r>
                        <a:rPr kumimoji="1" lang="ja-JP" altLang="en-US" sz="1800" dirty="0"/>
                        <a:t>作品添付シートをパネル裏面</a:t>
                      </a:r>
                      <a:r>
                        <a:rPr kumimoji="1" lang="ja-JP" altLang="en-US" sz="1800" b="1" u="sng" dirty="0">
                          <a:solidFill>
                            <a:schemeClr val="tx1"/>
                          </a:solidFill>
                        </a:rPr>
                        <a:t>右上</a:t>
                      </a:r>
                      <a:r>
                        <a:rPr kumimoji="1" lang="ja-JP" altLang="en-US" sz="1800" dirty="0"/>
                        <a:t>に貼る。</a:t>
                      </a:r>
                    </a:p>
                  </a:txBody>
                  <a:tcPr anchor="ctr"/>
                </a:tc>
                <a:extLst>
                  <a:ext uri="{0D108BD9-81ED-4DB2-BD59-A6C34878D82A}">
                    <a16:rowId xmlns:a16="http://schemas.microsoft.com/office/drawing/2014/main" xmlns="" val="2622395533"/>
                  </a:ext>
                </a:extLst>
              </a:tr>
              <a:tr h="1280160">
                <a:tc vMerge="1">
                  <a:txBody>
                    <a:bodyPr/>
                    <a:lstStyle/>
                    <a:p>
                      <a:endParaRPr kumimoji="1" lang="ja-JP" altLang="en-US" dirty="0"/>
                    </a:p>
                  </a:txBody>
                  <a:tcPr/>
                </a:tc>
                <a:tc>
                  <a:txBody>
                    <a:bodyPr/>
                    <a:lstStyle/>
                    <a:p>
                      <a:pPr algn="ctr"/>
                      <a:r>
                        <a:rPr kumimoji="1" lang="ja-JP" altLang="en-US" dirty="0"/>
                        <a:t>⑪</a:t>
                      </a:r>
                    </a:p>
                  </a:txBody>
                  <a:tcPr anchor="ctr"/>
                </a:tc>
                <a:tc>
                  <a:txBody>
                    <a:bodyPr/>
                    <a:lstStyle/>
                    <a:p>
                      <a:r>
                        <a:rPr kumimoji="1" lang="ja-JP" altLang="en-US" dirty="0"/>
                        <a:t>セールスプロモーション第一部門</a:t>
                      </a:r>
                      <a:endParaRPr kumimoji="1" lang="en-US" altLang="ja-JP" dirty="0"/>
                    </a:p>
                    <a:p>
                      <a:r>
                        <a:rPr kumimoji="1" lang="ja-JP" altLang="en-US" sz="1400" dirty="0"/>
                        <a:t>（リーフレット、パンフレット、</a:t>
                      </a:r>
                      <a:r>
                        <a:rPr kumimoji="1" lang="en-US" altLang="ja-JP" sz="1400" dirty="0"/>
                        <a:t>DM</a:t>
                      </a:r>
                      <a:r>
                        <a:rPr kumimoji="1" lang="ja-JP" altLang="en-US" sz="1400" dirty="0" err="1"/>
                        <a:t>、</a:t>
                      </a:r>
                      <a:r>
                        <a:rPr kumimoji="1" lang="ja-JP" altLang="en-US" sz="1400" dirty="0"/>
                        <a:t>チラシ、ステッカー  等）</a:t>
                      </a:r>
                    </a:p>
                  </a:txBody>
                  <a:tcPr anchor="ctr"/>
                </a:tc>
                <a:tc>
                  <a:txBody>
                    <a:bodyPr/>
                    <a:lstStyle/>
                    <a:p>
                      <a:r>
                        <a:rPr kumimoji="1" lang="en-US" altLang="ja-JP" dirty="0"/>
                        <a:t>3000</a:t>
                      </a:r>
                      <a:r>
                        <a:rPr kumimoji="1" lang="ja-JP" altLang="en-US" dirty="0"/>
                        <a:t>円</a:t>
                      </a:r>
                    </a:p>
                  </a:txBody>
                  <a:tcPr anchor="ctr"/>
                </a:tc>
                <a:tc rowSpan="2" gridSpan="2">
                  <a:txBody>
                    <a:bodyPr/>
                    <a:lstStyle/>
                    <a:p>
                      <a:r>
                        <a:rPr kumimoji="1" lang="ja-JP" altLang="en-US" dirty="0"/>
                        <a:t>・商品化された</a:t>
                      </a:r>
                      <a:r>
                        <a:rPr kumimoji="1" lang="ja-JP" altLang="en-US" b="1" u="sng" dirty="0">
                          <a:solidFill>
                            <a:srgbClr val="FF0000"/>
                          </a:solidFill>
                        </a:rPr>
                        <a:t>実物を</a:t>
                      </a:r>
                      <a:r>
                        <a:rPr kumimoji="1" lang="en-US" altLang="ja-JP" b="1" u="sng" dirty="0">
                          <a:solidFill>
                            <a:srgbClr val="FF0000"/>
                          </a:solidFill>
                        </a:rPr>
                        <a:t>1</a:t>
                      </a:r>
                      <a:r>
                        <a:rPr kumimoji="1" lang="ja-JP" altLang="en-US" b="1" u="sng" dirty="0">
                          <a:solidFill>
                            <a:srgbClr val="FF0000"/>
                          </a:solidFill>
                        </a:rPr>
                        <a:t>点のみ（同一テーマによるシリーズ作品は各</a:t>
                      </a:r>
                      <a:r>
                        <a:rPr kumimoji="1" lang="en-US" altLang="ja-JP" b="1" u="sng" dirty="0">
                          <a:solidFill>
                            <a:srgbClr val="FF0000"/>
                          </a:solidFill>
                        </a:rPr>
                        <a:t>1</a:t>
                      </a:r>
                      <a:r>
                        <a:rPr kumimoji="1" lang="ja-JP" altLang="en-US" b="1" u="sng" dirty="0">
                          <a:solidFill>
                            <a:srgbClr val="FF0000"/>
                          </a:solidFill>
                        </a:rPr>
                        <a:t>点）</a:t>
                      </a:r>
                      <a:r>
                        <a:rPr kumimoji="1" lang="ja-JP" altLang="en-US" dirty="0"/>
                        <a:t>出品する。但し、実物の出品が不可能な屋外広告については、実物がわかる写真での出品可。</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・資料パネルは</a:t>
                      </a:r>
                      <a:r>
                        <a:rPr kumimoji="1" lang="en-US" altLang="ja-JP" dirty="0"/>
                        <a:t>B2</a:t>
                      </a:r>
                      <a:r>
                        <a:rPr kumimoji="1" lang="ja-JP" altLang="en-US" dirty="0"/>
                        <a:t>サイズ以内で</a:t>
                      </a:r>
                      <a:r>
                        <a:rPr kumimoji="1" lang="en-US" altLang="ja-JP" dirty="0"/>
                        <a:t>1</a:t>
                      </a:r>
                      <a:r>
                        <a:rPr kumimoji="1" lang="ja-JP" altLang="en-US" dirty="0"/>
                        <a:t>枚添付可。</a:t>
                      </a:r>
                    </a:p>
                    <a:p>
                      <a:r>
                        <a:rPr kumimoji="1" lang="ja-JP" altLang="en-US" b="1" dirty="0">
                          <a:solidFill>
                            <a:srgbClr val="FF0000"/>
                          </a:solidFill>
                        </a:rPr>
                        <a:t>・</a:t>
                      </a:r>
                      <a:r>
                        <a:rPr kumimoji="1" lang="ja-JP" altLang="en-US" b="1" u="sng" dirty="0">
                          <a:solidFill>
                            <a:srgbClr val="FF0000"/>
                          </a:solidFill>
                        </a:rPr>
                        <a:t>同一作品の連結や立体物のパネルへの貼付けは不可。</a:t>
                      </a:r>
                    </a:p>
                    <a:p>
                      <a:r>
                        <a:rPr kumimoji="1" lang="en-US" altLang="ja-JP" sz="1400" dirty="0"/>
                        <a:t>※</a:t>
                      </a:r>
                      <a:r>
                        <a:rPr kumimoji="1" lang="ja-JP" altLang="en-US" sz="1400" dirty="0"/>
                        <a:t>缶・ボトル・パッケージ（外箱）等をパネルに貼付けると、作品破損の恐れがあり、搬入・保管が難しいため不可とします。</a:t>
                      </a:r>
                      <a:endParaRPr kumimoji="1" lang="en-US" altLang="ja-JP" sz="1400" dirty="0"/>
                    </a:p>
                    <a:p>
                      <a:r>
                        <a:rPr kumimoji="1" lang="ja-JP" altLang="en-US" sz="1400" dirty="0"/>
                        <a:t>ポストカード等の平面で小さな作品が複数ある場合はパネルへの貼付けを可とします。</a:t>
                      </a:r>
                    </a:p>
                  </a:txBody>
                  <a:tcPr anchor="ctr"/>
                </a:tc>
                <a:tc rowSpan="2" hMerge="1">
                  <a:txBody>
                    <a:bodyPr/>
                    <a:lstStyle/>
                    <a:p>
                      <a:endParaRPr kumimoji="1" lang="ja-JP" altLang="en-US" dirty="0"/>
                    </a:p>
                  </a:txBody>
                  <a:tcPr anchor="ctr"/>
                </a:tc>
                <a:extLst>
                  <a:ext uri="{0D108BD9-81ED-4DB2-BD59-A6C34878D82A}">
                    <a16:rowId xmlns:a16="http://schemas.microsoft.com/office/drawing/2014/main" xmlns="" val="2453699441"/>
                  </a:ext>
                </a:extLst>
              </a:tr>
              <a:tr h="1280160">
                <a:tc vMerge="1">
                  <a:txBody>
                    <a:bodyPr/>
                    <a:lstStyle/>
                    <a:p>
                      <a:endParaRPr kumimoji="1" lang="ja-JP" altLang="en-US" dirty="0"/>
                    </a:p>
                  </a:txBody>
                  <a:tcPr/>
                </a:tc>
                <a:tc>
                  <a:txBody>
                    <a:bodyPr/>
                    <a:lstStyle/>
                    <a:p>
                      <a:pPr algn="ctr"/>
                      <a:r>
                        <a:rPr kumimoji="1" lang="ja-JP" altLang="en-US" dirty="0"/>
                        <a:t>⑫</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セールスプロモーション第二部門</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（パッケージ、</a:t>
                      </a:r>
                      <a:r>
                        <a:rPr kumimoji="1" lang="en-US" altLang="ja-JP" sz="1400" dirty="0"/>
                        <a:t>POP</a:t>
                      </a:r>
                      <a:r>
                        <a:rPr kumimoji="1" lang="ja-JP" altLang="en-US" sz="1400" dirty="0" err="1"/>
                        <a:t>、</a:t>
                      </a:r>
                      <a:r>
                        <a:rPr kumimoji="1" lang="ja-JP" altLang="en-US" sz="1400" dirty="0"/>
                        <a:t>カレンダー、屋外広告、</a:t>
                      </a:r>
                      <a:r>
                        <a:rPr kumimoji="1" lang="en-US" altLang="ja-JP" sz="1400" dirty="0"/>
                        <a:t>CI</a:t>
                      </a:r>
                      <a:r>
                        <a:rPr kumimoji="1" lang="ja-JP" altLang="en-US" sz="1400" dirty="0" err="1"/>
                        <a:t>、</a:t>
                      </a:r>
                      <a:r>
                        <a:rPr kumimoji="1" lang="en-US" altLang="ja-JP" sz="1400" dirty="0"/>
                        <a:t>VI  </a:t>
                      </a:r>
                      <a:r>
                        <a:rPr kumimoji="1" lang="ja-JP" altLang="en-US" sz="1400" dirty="0"/>
                        <a:t>等）</a:t>
                      </a:r>
                      <a:endParaRPr kumimoji="1" lang="ja-JP" altLang="en-US" dirty="0"/>
                    </a:p>
                  </a:txBody>
                  <a:tcPr anchor="ctr"/>
                </a:tc>
                <a:tc>
                  <a:txBody>
                    <a:bodyPr/>
                    <a:lstStyle/>
                    <a:p>
                      <a:r>
                        <a:rPr kumimoji="1" lang="en-US" altLang="ja-JP" dirty="0"/>
                        <a:t>3000</a:t>
                      </a:r>
                      <a:r>
                        <a:rPr kumimoji="1" lang="ja-JP" altLang="en-US" dirty="0"/>
                        <a:t>円</a:t>
                      </a:r>
                    </a:p>
                  </a:txBody>
                  <a:tcPr anchor="ctr"/>
                </a:tc>
                <a:tc gridSpan="2" vMerge="1">
                  <a:txBody>
                    <a:bodyPr/>
                    <a:lstStyle/>
                    <a:p>
                      <a:endParaRPr kumimoji="1" lang="ja-JP" altLang="en-US" dirty="0"/>
                    </a:p>
                  </a:txBody>
                  <a:tcPr anchor="ctr"/>
                </a:tc>
                <a:tc hMerge="1" vMerge="1">
                  <a:txBody>
                    <a:bodyPr/>
                    <a:lstStyle/>
                    <a:p>
                      <a:endParaRPr kumimoji="1" lang="ja-JP" altLang="en-US" dirty="0"/>
                    </a:p>
                  </a:txBody>
                  <a:tcPr anchor="ctr"/>
                </a:tc>
                <a:extLst>
                  <a:ext uri="{0D108BD9-81ED-4DB2-BD59-A6C34878D82A}">
                    <a16:rowId xmlns:a16="http://schemas.microsoft.com/office/drawing/2014/main" xmlns="" val="1344977051"/>
                  </a:ext>
                </a:extLst>
              </a:tr>
            </a:tbl>
          </a:graphicData>
        </a:graphic>
      </p:graphicFrame>
      <p:sp>
        <p:nvSpPr>
          <p:cNvPr id="5" name="スライド番号プレースホルダー 4">
            <a:extLst>
              <a:ext uri="{FF2B5EF4-FFF2-40B4-BE49-F238E27FC236}">
                <a16:creationId xmlns:a16="http://schemas.microsoft.com/office/drawing/2014/main" xmlns="" id="{68B65126-7CB1-4EFE-A718-6C556C4E755A}"/>
              </a:ext>
            </a:extLst>
          </p:cNvPr>
          <p:cNvSpPr>
            <a:spLocks noGrp="1"/>
          </p:cNvSpPr>
          <p:nvPr>
            <p:ph type="sldNum" sz="quarter" idx="12"/>
          </p:nvPr>
        </p:nvSpPr>
        <p:spPr/>
        <p:txBody>
          <a:bodyPr/>
          <a:lstStyle/>
          <a:p>
            <a:fld id="{1435AB92-1D5D-4C0B-B769-70013604D190}" type="slidenum">
              <a:rPr kumimoji="1" lang="ja-JP" altLang="en-US" smtClean="0"/>
              <a:t>6</a:t>
            </a:fld>
            <a:endParaRPr kumimoji="1" lang="ja-JP" altLang="en-US"/>
          </a:p>
        </p:txBody>
      </p:sp>
    </p:spTree>
    <p:extLst>
      <p:ext uri="{BB962C8B-B14F-4D97-AF65-F5344CB8AC3E}">
        <p14:creationId xmlns:p14="http://schemas.microsoft.com/office/powerpoint/2010/main" val="2775527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xmlns="" id="{B922831C-681D-4AD5-A956-804D0A5268D6}"/>
              </a:ext>
            </a:extLst>
          </p:cNvPr>
          <p:cNvGraphicFramePr>
            <a:graphicFrameLocks noGrp="1"/>
          </p:cNvGraphicFramePr>
          <p:nvPr>
            <p:extLst>
              <p:ext uri="{D42A27DB-BD31-4B8C-83A1-F6EECF244321}">
                <p14:modId xmlns:p14="http://schemas.microsoft.com/office/powerpoint/2010/main" val="457062007"/>
              </p:ext>
            </p:extLst>
          </p:nvPr>
        </p:nvGraphicFramePr>
        <p:xfrm>
          <a:off x="467360" y="364064"/>
          <a:ext cx="11273194" cy="5705435"/>
        </p:xfrm>
        <a:graphic>
          <a:graphicData uri="http://schemas.openxmlformats.org/drawingml/2006/table">
            <a:tbl>
              <a:tblPr firstRow="1" bandRow="1">
                <a:tableStyleId>{5C22544A-7EE6-4342-B048-85BDC9FD1C3A}</a:tableStyleId>
              </a:tblPr>
              <a:tblGrid>
                <a:gridCol w="660400">
                  <a:extLst>
                    <a:ext uri="{9D8B030D-6E8A-4147-A177-3AD203B41FA5}">
                      <a16:colId xmlns:a16="http://schemas.microsoft.com/office/drawing/2014/main" xmlns="" val="2401758833"/>
                    </a:ext>
                  </a:extLst>
                </a:gridCol>
                <a:gridCol w="365760">
                  <a:extLst>
                    <a:ext uri="{9D8B030D-6E8A-4147-A177-3AD203B41FA5}">
                      <a16:colId xmlns:a16="http://schemas.microsoft.com/office/drawing/2014/main" xmlns="" val="3312645421"/>
                    </a:ext>
                  </a:extLst>
                </a:gridCol>
                <a:gridCol w="2113280">
                  <a:extLst>
                    <a:ext uri="{9D8B030D-6E8A-4147-A177-3AD203B41FA5}">
                      <a16:colId xmlns:a16="http://schemas.microsoft.com/office/drawing/2014/main" xmlns="" val="3274878448"/>
                    </a:ext>
                  </a:extLst>
                </a:gridCol>
                <a:gridCol w="1066800">
                  <a:extLst>
                    <a:ext uri="{9D8B030D-6E8A-4147-A177-3AD203B41FA5}">
                      <a16:colId xmlns:a16="http://schemas.microsoft.com/office/drawing/2014/main" xmlns="" val="3411298833"/>
                    </a:ext>
                  </a:extLst>
                </a:gridCol>
                <a:gridCol w="4228860">
                  <a:extLst>
                    <a:ext uri="{9D8B030D-6E8A-4147-A177-3AD203B41FA5}">
                      <a16:colId xmlns:a16="http://schemas.microsoft.com/office/drawing/2014/main" xmlns="" val="4029649968"/>
                    </a:ext>
                  </a:extLst>
                </a:gridCol>
                <a:gridCol w="2838094">
                  <a:extLst>
                    <a:ext uri="{9D8B030D-6E8A-4147-A177-3AD203B41FA5}">
                      <a16:colId xmlns:a16="http://schemas.microsoft.com/office/drawing/2014/main" xmlns="" val="1363402747"/>
                    </a:ext>
                  </a:extLst>
                </a:gridCol>
              </a:tblGrid>
              <a:tr h="593993">
                <a:tc>
                  <a:txBody>
                    <a:bodyPr/>
                    <a:lstStyle/>
                    <a:p>
                      <a:endParaRPr kumimoji="1" lang="ja-JP" altLang="en-US" dirty="0"/>
                    </a:p>
                  </a:txBody>
                  <a:tcPr/>
                </a:tc>
                <a:tc>
                  <a:txBody>
                    <a:bodyPr/>
                    <a:lstStyle/>
                    <a:p>
                      <a:endParaRPr kumimoji="1" lang="ja-JP" altLang="en-US"/>
                    </a:p>
                  </a:txBody>
                  <a:tcPr/>
                </a:tc>
                <a:tc>
                  <a:txBody>
                    <a:bodyPr/>
                    <a:lstStyle/>
                    <a:p>
                      <a:pPr algn="ctr"/>
                      <a:r>
                        <a:rPr kumimoji="1" lang="ja-JP" altLang="en-US" dirty="0"/>
                        <a:t>部門</a:t>
                      </a:r>
                    </a:p>
                  </a:txBody>
                  <a:tcPr anchor="ctr"/>
                </a:tc>
                <a:tc>
                  <a:txBody>
                    <a:bodyPr/>
                    <a:lstStyle/>
                    <a:p>
                      <a:pPr algn="ctr"/>
                      <a:r>
                        <a:rPr kumimoji="1" lang="ja-JP" altLang="en-US" dirty="0"/>
                        <a:t>出品料</a:t>
                      </a:r>
                    </a:p>
                  </a:txBody>
                  <a:tcPr anchor="ctr"/>
                </a:tc>
                <a:tc>
                  <a:txBody>
                    <a:bodyPr/>
                    <a:lstStyle/>
                    <a:p>
                      <a:pPr algn="ctr"/>
                      <a:r>
                        <a:rPr kumimoji="1" lang="ja-JP" altLang="en-US" dirty="0"/>
                        <a:t>応募規定</a:t>
                      </a:r>
                    </a:p>
                  </a:txBody>
                  <a:tcPr anchor="ctr"/>
                </a:tc>
                <a:tc>
                  <a:txBody>
                    <a:bodyPr/>
                    <a:lstStyle/>
                    <a:p>
                      <a:pPr algn="ctr"/>
                      <a:r>
                        <a:rPr kumimoji="1" lang="ja-JP" altLang="en-US" dirty="0"/>
                        <a:t>出品形態</a:t>
                      </a:r>
                    </a:p>
                  </a:txBody>
                  <a:tcPr anchor="ctr"/>
                </a:tc>
                <a:extLst>
                  <a:ext uri="{0D108BD9-81ED-4DB2-BD59-A6C34878D82A}">
                    <a16:rowId xmlns:a16="http://schemas.microsoft.com/office/drawing/2014/main" xmlns="" val="1708174686"/>
                  </a:ext>
                </a:extLst>
              </a:tr>
              <a:tr h="1957129">
                <a:tc>
                  <a:txBody>
                    <a:bodyPr/>
                    <a:lstStyle/>
                    <a:p>
                      <a:pPr algn="ctr"/>
                      <a:r>
                        <a:rPr kumimoji="1" lang="ja-JP" altLang="en-US" sz="2400" dirty="0"/>
                        <a:t>雑誌広告</a:t>
                      </a:r>
                    </a:p>
                  </a:txBody>
                  <a:tcPr vert="eaVert" anchor="ctr"/>
                </a:tc>
                <a:tc>
                  <a:txBody>
                    <a:bodyPr/>
                    <a:lstStyle/>
                    <a:p>
                      <a:pPr algn="ctr"/>
                      <a:r>
                        <a:rPr kumimoji="1" lang="ja-JP" altLang="en-US" dirty="0"/>
                        <a:t>⑬</a:t>
                      </a:r>
                      <a:endParaRPr kumimoji="1" lang="en-US" altLang="ja-JP" dirty="0"/>
                    </a:p>
                  </a:txBody>
                  <a:tcPr anchor="ctr"/>
                </a:tc>
                <a:tc>
                  <a:txBody>
                    <a:bodyPr/>
                    <a:lstStyle/>
                    <a:p>
                      <a:r>
                        <a:rPr kumimoji="1" lang="ja-JP" altLang="en-US" dirty="0"/>
                        <a:t>雑誌 単発・シリーズ共通部門</a:t>
                      </a:r>
                    </a:p>
                  </a:txBody>
                  <a:tcPr anchor="ctr"/>
                </a:tc>
                <a:tc>
                  <a:txBody>
                    <a:bodyPr/>
                    <a:lstStyle/>
                    <a:p>
                      <a:r>
                        <a:rPr kumimoji="1" lang="en-US" altLang="ja-JP" dirty="0"/>
                        <a:t>3000</a:t>
                      </a:r>
                      <a:r>
                        <a:rPr kumimoji="1" lang="ja-JP" altLang="en-US" dirty="0"/>
                        <a:t>円</a:t>
                      </a:r>
                    </a:p>
                  </a:txBody>
                  <a:tcPr anchor="ctr"/>
                </a:tc>
                <a:tc>
                  <a:txBody>
                    <a:bodyPr/>
                    <a:lstStyle/>
                    <a:p>
                      <a:r>
                        <a:rPr kumimoji="1" lang="ja-JP" altLang="en-US" dirty="0"/>
                        <a:t>シリーズ作品は同一ブランドまたは、同一テーマによるシリーズ広告とし</a:t>
                      </a:r>
                      <a:endParaRPr kumimoji="1" lang="en-US" altLang="ja-JP" dirty="0"/>
                    </a:p>
                    <a:p>
                      <a:r>
                        <a:rPr kumimoji="1" lang="en-US" altLang="ja-JP" b="1" dirty="0">
                          <a:solidFill>
                            <a:srgbClr val="FF0000"/>
                          </a:solidFill>
                        </a:rPr>
                        <a:t>1</a:t>
                      </a:r>
                      <a:r>
                        <a:rPr kumimoji="1" lang="ja-JP" altLang="en-US" b="1" dirty="0">
                          <a:solidFill>
                            <a:srgbClr val="FF0000"/>
                          </a:solidFill>
                        </a:rPr>
                        <a:t>シリーズにつき最大</a:t>
                      </a:r>
                      <a:r>
                        <a:rPr kumimoji="1" lang="en-US" altLang="ja-JP" b="1" dirty="0">
                          <a:solidFill>
                            <a:srgbClr val="FF0000"/>
                          </a:solidFill>
                        </a:rPr>
                        <a:t>3</a:t>
                      </a:r>
                      <a:r>
                        <a:rPr kumimoji="1" lang="ja-JP" altLang="en-US" b="1" dirty="0">
                          <a:solidFill>
                            <a:srgbClr val="FF0000"/>
                          </a:solidFill>
                        </a:rPr>
                        <a:t>点とする</a:t>
                      </a:r>
                      <a:r>
                        <a:rPr kumimoji="1" lang="ja-JP" altLang="en-US" b="1" dirty="0"/>
                        <a:t>。</a:t>
                      </a:r>
                      <a:r>
                        <a:rPr kumimoji="1" lang="ja-JP" altLang="en-US" dirty="0"/>
                        <a:t>　　　　　　　</a:t>
                      </a:r>
                    </a:p>
                  </a:txBody>
                  <a:tcPr anchor="ctr"/>
                </a:tc>
                <a:tc>
                  <a:txBody>
                    <a:bodyPr/>
                    <a:lstStyle/>
                    <a:p>
                      <a:r>
                        <a:rPr kumimoji="1" lang="ja-JP" altLang="en-US" sz="1800" b="1" u="sng" dirty="0">
                          <a:solidFill>
                            <a:srgbClr val="FF0000"/>
                          </a:solidFill>
                        </a:rPr>
                        <a:t>掲載誌</a:t>
                      </a:r>
                      <a:r>
                        <a:rPr kumimoji="1" lang="en-US" altLang="ja-JP" sz="1800" b="1" u="sng" dirty="0">
                          <a:solidFill>
                            <a:srgbClr val="FF0000"/>
                          </a:solidFill>
                        </a:rPr>
                        <a:t>1</a:t>
                      </a:r>
                      <a:r>
                        <a:rPr kumimoji="1" lang="ja-JP" altLang="en-US" sz="1800" b="1" u="sng" dirty="0">
                          <a:solidFill>
                            <a:srgbClr val="FF0000"/>
                          </a:solidFill>
                        </a:rPr>
                        <a:t>冊</a:t>
                      </a:r>
                      <a:r>
                        <a:rPr kumimoji="1" lang="ja-JP" altLang="en-US" sz="1800" b="0" u="none" dirty="0">
                          <a:solidFill>
                            <a:schemeClr val="tx1"/>
                          </a:solidFill>
                        </a:rPr>
                        <a:t>に加え、</a:t>
                      </a:r>
                      <a:r>
                        <a:rPr kumimoji="1" lang="ja-JP" altLang="en-US" sz="1800" b="1" u="sng" dirty="0">
                          <a:solidFill>
                            <a:srgbClr val="FF0000"/>
                          </a:solidFill>
                        </a:rPr>
                        <a:t>掲載ページを余白なしのパネル仕上げ</a:t>
                      </a:r>
                      <a:r>
                        <a:rPr kumimoji="1" lang="ja-JP" altLang="en-US" sz="1800" b="0" dirty="0"/>
                        <a:t>で提出。</a:t>
                      </a:r>
                      <a:r>
                        <a:rPr kumimoji="1" lang="ja-JP" altLang="en-US" sz="1800" b="1" dirty="0"/>
                        <a:t>　</a:t>
                      </a:r>
                    </a:p>
                  </a:txBody>
                  <a:tcPr anchor="ctr"/>
                </a:tc>
                <a:extLst>
                  <a:ext uri="{0D108BD9-81ED-4DB2-BD59-A6C34878D82A}">
                    <a16:rowId xmlns:a16="http://schemas.microsoft.com/office/drawing/2014/main" xmlns="" val="144020083"/>
                  </a:ext>
                </a:extLst>
              </a:tr>
              <a:tr h="3154313">
                <a:tc>
                  <a:txBody>
                    <a:bodyPr/>
                    <a:lstStyle/>
                    <a:p>
                      <a:pPr algn="ctr"/>
                      <a:r>
                        <a:rPr kumimoji="1" lang="en-US" altLang="ja-JP" sz="2000" dirty="0"/>
                        <a:t>WEB</a:t>
                      </a:r>
                      <a:r>
                        <a:rPr kumimoji="1" lang="ja-JP" altLang="en-US" sz="2000" dirty="0"/>
                        <a:t>フィルム</a:t>
                      </a:r>
                      <a:endParaRPr kumimoji="1" lang="en-US" altLang="ja-JP" sz="2000" dirty="0"/>
                    </a:p>
                    <a:p>
                      <a:pPr algn="ctr"/>
                      <a:r>
                        <a:rPr kumimoji="1" lang="en-US" altLang="ja-JP" sz="2000" dirty="0"/>
                        <a:t>5</a:t>
                      </a:r>
                      <a:r>
                        <a:rPr kumimoji="1" lang="ja-JP" altLang="en-US" sz="2000" dirty="0"/>
                        <a:t>分以内広告</a:t>
                      </a:r>
                    </a:p>
                  </a:txBody>
                  <a:tcPr vert="eaVert" anchor="ctr"/>
                </a:tc>
                <a:tc>
                  <a:txBody>
                    <a:bodyPr/>
                    <a:lstStyle/>
                    <a:p>
                      <a:pPr algn="ctr"/>
                      <a:r>
                        <a:rPr kumimoji="1" lang="ja-JP" altLang="en-US" dirty="0"/>
                        <a:t>⑭</a:t>
                      </a:r>
                    </a:p>
                  </a:txBody>
                  <a:tcPr anchor="ctr"/>
                </a:tc>
                <a:tc>
                  <a:txBody>
                    <a:bodyPr/>
                    <a:lstStyle/>
                    <a:p>
                      <a:r>
                        <a:rPr kumimoji="1" lang="en-US" altLang="ja-JP" dirty="0"/>
                        <a:t>Web</a:t>
                      </a:r>
                      <a:r>
                        <a:rPr kumimoji="1" lang="ja-JP" altLang="en-US" dirty="0"/>
                        <a:t>フィルム 単発・シリーズ共通部門</a:t>
                      </a:r>
                    </a:p>
                  </a:txBody>
                  <a:tcPr anchor="ctr"/>
                </a:tc>
                <a:tc>
                  <a:txBody>
                    <a:bodyPr/>
                    <a:lstStyle/>
                    <a:p>
                      <a:r>
                        <a:rPr kumimoji="1" lang="en-US" altLang="ja-JP" dirty="0"/>
                        <a:t>3000</a:t>
                      </a:r>
                      <a:r>
                        <a:rPr kumimoji="1" lang="ja-JP" altLang="en-US" dirty="0"/>
                        <a:t>円</a:t>
                      </a:r>
                    </a:p>
                    <a:p>
                      <a:r>
                        <a:rPr kumimoji="1" lang="ja-JP" altLang="en-US" dirty="0"/>
                        <a:t>ただし、シリーズは</a:t>
                      </a:r>
                      <a:r>
                        <a:rPr kumimoji="1" lang="en-US" altLang="ja-JP" dirty="0">
                          <a:solidFill>
                            <a:srgbClr val="FF0000"/>
                          </a:solidFill>
                        </a:rPr>
                        <a:t>6000</a:t>
                      </a:r>
                      <a:r>
                        <a:rPr kumimoji="1" lang="ja-JP" altLang="en-US" dirty="0"/>
                        <a:t>円</a:t>
                      </a:r>
                    </a:p>
                  </a:txBody>
                  <a:tcPr anchor="ctr"/>
                </a:tc>
                <a:tc>
                  <a:txBody>
                    <a:bodyPr/>
                    <a:lstStyle/>
                    <a:p>
                      <a:r>
                        <a:rPr kumimoji="1" lang="ja-JP" altLang="en-US" b="0" u="none" dirty="0">
                          <a:solidFill>
                            <a:schemeClr val="tx1"/>
                          </a:solidFill>
                        </a:rPr>
                        <a:t>作品の応募可能な長さは</a:t>
                      </a:r>
                      <a:r>
                        <a:rPr kumimoji="1" lang="en-US" altLang="ja-JP" b="1" u="none" dirty="0">
                          <a:solidFill>
                            <a:srgbClr val="FF0000"/>
                          </a:solidFill>
                        </a:rPr>
                        <a:t>5</a:t>
                      </a:r>
                      <a:r>
                        <a:rPr kumimoji="1" lang="ja-JP" altLang="en-US" b="1" u="none" dirty="0">
                          <a:solidFill>
                            <a:srgbClr val="FF0000"/>
                          </a:solidFill>
                        </a:rPr>
                        <a:t>分以内</a:t>
                      </a:r>
                      <a:r>
                        <a:rPr kumimoji="1" lang="ja-JP" altLang="en-US" b="0" u="none" dirty="0">
                          <a:solidFill>
                            <a:schemeClr val="tx1"/>
                          </a:solidFill>
                        </a:rPr>
                        <a:t>（</a:t>
                      </a:r>
                      <a:r>
                        <a:rPr kumimoji="1" lang="en-US" altLang="ja-JP" b="0" u="none" dirty="0">
                          <a:solidFill>
                            <a:schemeClr val="tx1"/>
                          </a:solidFill>
                        </a:rPr>
                        <a:t>300</a:t>
                      </a:r>
                      <a:r>
                        <a:rPr kumimoji="1" lang="ja-JP" altLang="en-US" b="0" u="none" dirty="0">
                          <a:solidFill>
                            <a:schemeClr val="tx1"/>
                          </a:solidFill>
                        </a:rPr>
                        <a:t>秒以内）とする。</a:t>
                      </a:r>
                      <a:endParaRPr kumimoji="1" lang="en-US" altLang="ja-JP" b="0" u="none" dirty="0">
                        <a:solidFill>
                          <a:schemeClr val="tx1"/>
                        </a:solidFill>
                      </a:endParaRPr>
                    </a:p>
                    <a:p>
                      <a:r>
                        <a:rPr kumimoji="1" lang="en-US" altLang="ja-JP" b="0" u="none" dirty="0">
                          <a:solidFill>
                            <a:schemeClr val="tx1"/>
                          </a:solidFill>
                        </a:rPr>
                        <a:t>※</a:t>
                      </a:r>
                      <a:r>
                        <a:rPr kumimoji="1" lang="ja-JP" altLang="en-US" b="0" u="none" dirty="0">
                          <a:solidFill>
                            <a:schemeClr val="tx1"/>
                          </a:solidFill>
                        </a:rPr>
                        <a:t>シリーズで作成された作品については、</a:t>
                      </a:r>
                      <a:r>
                        <a:rPr kumimoji="1" lang="en-US" altLang="ja-JP" b="1" u="none" dirty="0">
                          <a:solidFill>
                            <a:srgbClr val="FF0000"/>
                          </a:solidFill>
                        </a:rPr>
                        <a:t>1</a:t>
                      </a:r>
                      <a:r>
                        <a:rPr kumimoji="1" lang="ja-JP" altLang="en-US" b="1" u="none" dirty="0">
                          <a:solidFill>
                            <a:srgbClr val="FF0000"/>
                          </a:solidFill>
                        </a:rPr>
                        <a:t>シリーズにつき最大３点</a:t>
                      </a:r>
                      <a:r>
                        <a:rPr kumimoji="1" lang="ja-JP" altLang="en-US" b="0" u="none" dirty="0">
                          <a:solidFill>
                            <a:schemeClr val="tx1"/>
                          </a:solidFill>
                        </a:rPr>
                        <a:t>とし、それぞれの長さを５分以内とする（１シリーズ＝５分以内</a:t>
                      </a:r>
                      <a:r>
                        <a:rPr kumimoji="1" lang="en-US" altLang="ja-JP" b="0" u="none" dirty="0">
                          <a:solidFill>
                            <a:schemeClr val="tx1"/>
                          </a:solidFill>
                        </a:rPr>
                        <a:t>×</a:t>
                      </a:r>
                      <a:r>
                        <a:rPr kumimoji="1" lang="ja-JP" altLang="en-US" b="0" u="none" dirty="0">
                          <a:solidFill>
                            <a:schemeClr val="tx1"/>
                          </a:solidFill>
                        </a:rPr>
                        <a:t>最大</a:t>
                      </a:r>
                      <a:r>
                        <a:rPr kumimoji="1" lang="en-US" altLang="ja-JP" b="0" u="none" dirty="0">
                          <a:solidFill>
                            <a:schemeClr val="tx1"/>
                          </a:solidFill>
                        </a:rPr>
                        <a:t>3</a:t>
                      </a:r>
                      <a:r>
                        <a:rPr kumimoji="1" lang="ja-JP" altLang="en-US" b="0" u="none" dirty="0">
                          <a:solidFill>
                            <a:schemeClr val="tx1"/>
                          </a:solidFill>
                        </a:rPr>
                        <a:t>点）</a:t>
                      </a:r>
                    </a:p>
                  </a:txBody>
                  <a:tcPr anchor="ctr"/>
                </a:tc>
                <a:tc>
                  <a:txBody>
                    <a:bodyPr/>
                    <a:lstStyle/>
                    <a:p>
                      <a:r>
                        <a:rPr kumimoji="1" lang="en-US" altLang="ja-JP" b="1" u="none" dirty="0">
                          <a:solidFill>
                            <a:schemeClr val="tx1"/>
                          </a:solidFill>
                        </a:rPr>
                        <a:t>DVD</a:t>
                      </a:r>
                      <a:r>
                        <a:rPr kumimoji="1" lang="ja-JP" altLang="en-US" b="1" u="none" dirty="0">
                          <a:solidFill>
                            <a:schemeClr val="tx1"/>
                          </a:solidFill>
                        </a:rPr>
                        <a:t>に受付番号順に収録する。</a:t>
                      </a:r>
                      <a:endParaRPr kumimoji="1" lang="en-US" altLang="ja-JP" b="1" u="none" dirty="0">
                        <a:solidFill>
                          <a:schemeClr val="tx1"/>
                        </a:solidFill>
                      </a:endParaRPr>
                    </a:p>
                    <a:p>
                      <a:r>
                        <a:rPr kumimoji="1" lang="ja-JP" altLang="en-US" sz="1800" dirty="0"/>
                        <a:t>作品添付シートをケースに添付する。</a:t>
                      </a:r>
                      <a:endParaRPr kumimoji="1" lang="en-US" altLang="ja-JP" dirty="0"/>
                    </a:p>
                    <a:p>
                      <a:r>
                        <a:rPr kumimoji="1" lang="ja-JP" altLang="en-US" dirty="0"/>
                        <a:t>　</a:t>
                      </a:r>
                    </a:p>
                  </a:txBody>
                  <a:tcPr anchor="ctr"/>
                </a:tc>
                <a:extLst>
                  <a:ext uri="{0D108BD9-81ED-4DB2-BD59-A6C34878D82A}">
                    <a16:rowId xmlns:a16="http://schemas.microsoft.com/office/drawing/2014/main" xmlns="" val="2622395533"/>
                  </a:ext>
                </a:extLst>
              </a:tr>
            </a:tbl>
          </a:graphicData>
        </a:graphic>
      </p:graphicFrame>
      <p:sp>
        <p:nvSpPr>
          <p:cNvPr id="5" name="スライド番号プレースホルダー 4">
            <a:extLst>
              <a:ext uri="{FF2B5EF4-FFF2-40B4-BE49-F238E27FC236}">
                <a16:creationId xmlns:a16="http://schemas.microsoft.com/office/drawing/2014/main" xmlns="" id="{51757BE1-1306-4881-B69F-7B0117054EFD}"/>
              </a:ext>
            </a:extLst>
          </p:cNvPr>
          <p:cNvSpPr>
            <a:spLocks noGrp="1"/>
          </p:cNvSpPr>
          <p:nvPr>
            <p:ph type="sldNum" sz="quarter" idx="12"/>
          </p:nvPr>
        </p:nvSpPr>
        <p:spPr/>
        <p:txBody>
          <a:bodyPr/>
          <a:lstStyle/>
          <a:p>
            <a:fld id="{1435AB92-1D5D-4C0B-B769-70013604D190}" type="slidenum">
              <a:rPr kumimoji="1" lang="ja-JP" altLang="en-US" smtClean="0"/>
              <a:t>7</a:t>
            </a:fld>
            <a:endParaRPr kumimoji="1" lang="ja-JP" altLang="en-US"/>
          </a:p>
        </p:txBody>
      </p:sp>
    </p:spTree>
    <p:extLst>
      <p:ext uri="{BB962C8B-B14F-4D97-AF65-F5344CB8AC3E}">
        <p14:creationId xmlns:p14="http://schemas.microsoft.com/office/powerpoint/2010/main" val="3459463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C8EC39E7-6C49-4C0C-A413-73EDAE8B504B}"/>
              </a:ext>
            </a:extLst>
          </p:cNvPr>
          <p:cNvSpPr/>
          <p:nvPr/>
        </p:nvSpPr>
        <p:spPr>
          <a:xfrm>
            <a:off x="414068" y="226087"/>
            <a:ext cx="11257472" cy="6063198"/>
          </a:xfrm>
          <a:prstGeom prst="rect">
            <a:avLst/>
          </a:prstGeom>
        </p:spPr>
        <p:txBody>
          <a:bodyPr wrap="square">
            <a:spAutoFit/>
          </a:bodyPr>
          <a:lstStyle/>
          <a:p>
            <a:pPr algn="just">
              <a:spcAft>
                <a:spcPts val="0"/>
              </a:spcAft>
            </a:pP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28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2800" kern="100" dirty="0">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ja-JP" sz="2800" kern="100" dirty="0">
                <a:latin typeface="游ゴシック" panose="020B0400000000000000" pitchFamily="50" charset="-128"/>
                <a:ea typeface="游ゴシック" panose="020B0400000000000000" pitchFamily="50" charset="-128"/>
                <a:cs typeface="Times New Roman" panose="02020603050405020304" pitchFamily="18" charset="0"/>
              </a:rPr>
              <a:t>）審査方法</a:t>
            </a:r>
            <a:r>
              <a:rPr lang="ja-JP" altLang="en-US" sz="2800" kern="100" dirty="0">
                <a:latin typeface="游ゴシック" panose="020B0400000000000000" pitchFamily="50" charset="-128"/>
                <a:ea typeface="游ゴシック" panose="020B0400000000000000" pitchFamily="50" charset="-128"/>
                <a:cs typeface="Times New Roman" panose="02020603050405020304" pitchFamily="18" charset="0"/>
              </a:rPr>
              <a:t>と審査員構成</a:t>
            </a:r>
            <a:endParaRPr lang="en-US" altLang="ja-JP" sz="28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66675" algn="just">
              <a:spcAft>
                <a:spcPts val="0"/>
              </a:spcAft>
            </a:pP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一次審査は、広告制作者（クリエーター、プランナーもしくはこれに準ずるスタ ッフ）によるプロの立場での審査とし、当協会会員社のうち媒体社、広告会社及び制作会社から選出した、</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15</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20</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名の審査員による採点を行います。</a:t>
            </a:r>
            <a:endPar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66675" algn="just">
              <a:spcAft>
                <a:spcPts val="0"/>
              </a:spcAft>
            </a:pP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一次審査</a:t>
            </a:r>
            <a:r>
              <a:rPr lang="ja-JP" altLang="en-US" sz="2400" kern="100" dirty="0">
                <a:latin typeface="游ゴシック" panose="020B0400000000000000" pitchFamily="50" charset="-128"/>
                <a:ea typeface="游ゴシック" panose="020B0400000000000000" pitchFamily="50" charset="-128"/>
                <a:cs typeface="Times New Roman" panose="02020603050405020304" pitchFamily="18" charset="0"/>
              </a:rPr>
              <a:t>会：</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2019</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2</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月中旬</a:t>
            </a:r>
            <a:r>
              <a:rPr lang="ja-JP" altLang="en-US" sz="2400" kern="100" dirty="0">
                <a:latin typeface="游ゴシック" panose="020B0400000000000000" pitchFamily="50" charset="-128"/>
                <a:ea typeface="游ゴシック" panose="020B0400000000000000" pitchFamily="50" charset="-128"/>
                <a:cs typeface="Times New Roman" panose="02020603050405020304" pitchFamily="18" charset="0"/>
              </a:rPr>
              <a:t>実施予定</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 </a:t>
            </a:r>
            <a:endPar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66675" algn="just">
              <a:spcAft>
                <a:spcPts val="0"/>
              </a:spcAft>
            </a:pP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二次審査は、生活者の立場での審査とし、一次審査結果を参考に各界の有識者と当協会委員によって構成される審査員による協議をおこないます。</a:t>
            </a:r>
          </a:p>
          <a:p>
            <a:pPr algn="just">
              <a:spcAft>
                <a:spcPts val="0"/>
              </a:spcAft>
            </a:pP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二次審査</a:t>
            </a:r>
            <a:r>
              <a:rPr lang="ja-JP" altLang="en-US" sz="2400" kern="100" dirty="0">
                <a:latin typeface="游ゴシック" panose="020B0400000000000000" pitchFamily="50" charset="-128"/>
                <a:ea typeface="游ゴシック" panose="020B0400000000000000" pitchFamily="50" charset="-128"/>
                <a:cs typeface="Times New Roman" panose="02020603050405020304" pitchFamily="18" charset="0"/>
              </a:rPr>
              <a:t>会：</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2019</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3</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月中旬</a:t>
            </a:r>
            <a:r>
              <a:rPr lang="ja-JP" altLang="en-US" sz="2400" kern="100" dirty="0">
                <a:latin typeface="游ゴシック" panose="020B0400000000000000" pitchFamily="50" charset="-128"/>
                <a:ea typeface="游ゴシック" panose="020B0400000000000000" pitchFamily="50" charset="-128"/>
                <a:cs typeface="Times New Roman" panose="02020603050405020304" pitchFamily="18" charset="0"/>
              </a:rPr>
              <a:t>実施予定</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　</a:t>
            </a:r>
          </a:p>
          <a:p>
            <a:pPr algn="just">
              <a:spcAft>
                <a:spcPts val="0"/>
              </a:spcAft>
            </a:pP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 </a:t>
            </a:r>
            <a:endPar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r>
              <a:rPr lang="ja-JP" altLang="ja-JP" sz="28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2800" kern="100" dirty="0">
                <a:latin typeface="游ゴシック" panose="020B0400000000000000" pitchFamily="50" charset="-128"/>
                <a:ea typeface="游ゴシック" panose="020B0400000000000000" pitchFamily="50" charset="-128"/>
                <a:cs typeface="Times New Roman" panose="02020603050405020304" pitchFamily="18" charset="0"/>
              </a:rPr>
              <a:t>5</a:t>
            </a:r>
            <a:r>
              <a:rPr lang="ja-JP" altLang="ja-JP" sz="2800" kern="100" dirty="0">
                <a:latin typeface="游ゴシック" panose="020B0400000000000000" pitchFamily="50" charset="-128"/>
                <a:ea typeface="游ゴシック" panose="020B0400000000000000" pitchFamily="50" charset="-128"/>
                <a:cs typeface="Times New Roman" panose="02020603050405020304" pitchFamily="18" charset="0"/>
              </a:rPr>
              <a:t>）結果発表と表彰 </a:t>
            </a:r>
          </a:p>
          <a:p>
            <a:pPr indent="66675" algn="just">
              <a:spcAft>
                <a:spcPts val="0"/>
              </a:spcAft>
            </a:pP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結果発表　</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2019</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月予定</a:t>
            </a:r>
          </a:p>
          <a:p>
            <a:pPr algn="just">
              <a:spcAft>
                <a:spcPts val="0"/>
              </a:spcAft>
            </a:pP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発表方法　県内新聞（二紙）にて発表</a:t>
            </a:r>
          </a:p>
          <a:p>
            <a:pPr algn="just">
              <a:spcAft>
                <a:spcPts val="0"/>
              </a:spcAft>
            </a:pP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表　　彰　</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2019</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5</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月</a:t>
            </a:r>
            <a:r>
              <a:rPr lang="ja-JP" altLang="en-US" sz="2400" kern="100" dirty="0">
                <a:latin typeface="游ゴシック" panose="020B0400000000000000" pitchFamily="50" charset="-128"/>
                <a:ea typeface="游ゴシック" panose="020B0400000000000000" pitchFamily="50" charset="-128"/>
                <a:cs typeface="Times New Roman" panose="02020603050405020304" pitchFamily="18" charset="0"/>
              </a:rPr>
              <a:t>下旬</a:t>
            </a:r>
            <a:r>
              <a:rPr lang="ja-JP" altLang="ja-JP" sz="2400" kern="100" dirty="0">
                <a:latin typeface="游ゴシック" panose="020B0400000000000000" pitchFamily="50" charset="-128"/>
                <a:ea typeface="游ゴシック" panose="020B0400000000000000" pitchFamily="50" charset="-128"/>
                <a:cs typeface="Times New Roman" panose="02020603050405020304" pitchFamily="18" charset="0"/>
              </a:rPr>
              <a:t>予定（年次総会において）</a:t>
            </a:r>
            <a: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　</a:t>
            </a:r>
          </a:p>
        </p:txBody>
      </p:sp>
      <p:sp>
        <p:nvSpPr>
          <p:cNvPr id="5" name="スライド番号プレースホルダー 4">
            <a:extLst>
              <a:ext uri="{FF2B5EF4-FFF2-40B4-BE49-F238E27FC236}">
                <a16:creationId xmlns:a16="http://schemas.microsoft.com/office/drawing/2014/main" xmlns="" id="{46301651-DCE8-44D6-91A3-EE642B903594}"/>
              </a:ext>
            </a:extLst>
          </p:cNvPr>
          <p:cNvSpPr>
            <a:spLocks noGrp="1"/>
          </p:cNvSpPr>
          <p:nvPr>
            <p:ph type="sldNum" sz="quarter" idx="12"/>
          </p:nvPr>
        </p:nvSpPr>
        <p:spPr/>
        <p:txBody>
          <a:bodyPr/>
          <a:lstStyle/>
          <a:p>
            <a:fld id="{1435AB92-1D5D-4C0B-B769-70013604D190}" type="slidenum">
              <a:rPr kumimoji="1" lang="ja-JP" altLang="en-US" smtClean="0"/>
              <a:t>8</a:t>
            </a:fld>
            <a:endParaRPr kumimoji="1" lang="ja-JP" altLang="en-US"/>
          </a:p>
        </p:txBody>
      </p:sp>
    </p:spTree>
    <p:extLst>
      <p:ext uri="{BB962C8B-B14F-4D97-AF65-F5344CB8AC3E}">
        <p14:creationId xmlns:p14="http://schemas.microsoft.com/office/powerpoint/2010/main" val="2210220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42ED67AD-1D16-41C2-8657-FA18F434D9B1}"/>
              </a:ext>
            </a:extLst>
          </p:cNvPr>
          <p:cNvSpPr/>
          <p:nvPr/>
        </p:nvSpPr>
        <p:spPr>
          <a:xfrm>
            <a:off x="508958" y="408196"/>
            <a:ext cx="11257472" cy="6001643"/>
          </a:xfrm>
          <a:prstGeom prst="rect">
            <a:avLst/>
          </a:prstGeom>
        </p:spPr>
        <p:txBody>
          <a:bodyPr wrap="square">
            <a:spAutoFit/>
          </a:bodyPr>
          <a:lstStyle/>
          <a:p>
            <a:pPr algn="just">
              <a:spcAft>
                <a:spcPts val="0"/>
              </a:spcAft>
            </a:pPr>
            <a:r>
              <a:rPr lang="ja-JP" altLang="en-US" sz="2400"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6</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）賞の種類</a:t>
            </a:r>
          </a:p>
          <a:p>
            <a:pPr algn="just">
              <a:spcAft>
                <a:spcPts val="0"/>
              </a:spcAft>
            </a:pP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 </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●部門ごとに金賞・銀賞・銅賞が贈られます。 </a:t>
            </a:r>
            <a:endPar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ja-JP" altLang="en-US" sz="2400" kern="100" dirty="0">
                <a:latin typeface="Yu Gothic Medium" panose="020B0500000000000000" pitchFamily="50" charset="-128"/>
                <a:ea typeface="Yu Gothic Medium" panose="020B0500000000000000" pitchFamily="50" charset="-128"/>
                <a:cs typeface="Times New Roman" panose="02020603050405020304" pitchFamily="18" charset="0"/>
              </a:rPr>
              <a:t>　</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更に金賞受賞作品の中から総合グランプリが選ばれます。 </a:t>
            </a:r>
          </a:p>
          <a:p>
            <a:pPr indent="200025" algn="just">
              <a:spcAft>
                <a:spcPts val="0"/>
              </a:spcAft>
            </a:pP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各賞共、該当作品無しの場合</a:t>
            </a:r>
            <a:r>
              <a:rPr lang="ja-JP" altLang="en-US" sz="2400" kern="100" dirty="0">
                <a:latin typeface="Yu Gothic Medium" panose="020B0500000000000000" pitchFamily="50" charset="-128"/>
                <a:ea typeface="Yu Gothic Medium" panose="020B0500000000000000" pitchFamily="50" charset="-128"/>
                <a:cs typeface="Times New Roman" panose="02020603050405020304" pitchFamily="18" charset="0"/>
              </a:rPr>
              <a:t>が</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あります。 </a:t>
            </a:r>
          </a:p>
          <a:p>
            <a:pPr indent="66675" algn="just">
              <a:spcAft>
                <a:spcPts val="0"/>
              </a:spcAft>
            </a:pP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総合グランプリ：トロフィー、賞状、賞金（</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5</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万円）</a:t>
            </a:r>
          </a:p>
          <a:p>
            <a:pPr indent="66675" algn="just">
              <a:spcAft>
                <a:spcPts val="0"/>
              </a:spcAft>
            </a:pP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金賞：賞状、賞金（</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3</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万円）　</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銀賞：賞状、賞金（</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1</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万円）　</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銅賞 </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 </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賞状</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 </a:t>
            </a:r>
            <a:endPar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endPar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endPar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endParaRPr>
          </a:p>
          <a:p>
            <a:pPr algn="just">
              <a:spcAft>
                <a:spcPts val="0"/>
              </a:spcAft>
            </a:pP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a:t>
            </a:r>
            <a:r>
              <a:rPr lang="en-US"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7</a:t>
            </a:r>
            <a:r>
              <a:rPr lang="ja-JP" altLang="ja-JP" sz="2400" kern="100" dirty="0">
                <a:latin typeface="Yu Gothic Medium" panose="020B0500000000000000" pitchFamily="50" charset="-128"/>
                <a:ea typeface="Yu Gothic Medium" panose="020B0500000000000000" pitchFamily="50" charset="-128"/>
                <a:cs typeface="Times New Roman" panose="02020603050405020304" pitchFamily="18" charset="0"/>
              </a:rPr>
              <a:t>）応募作品の取り扱いについて</a:t>
            </a:r>
          </a:p>
          <a:p>
            <a:pPr indent="65405" algn="just">
              <a:spcAft>
                <a:spcPts val="0"/>
              </a:spcAft>
            </a:pPr>
            <a:r>
              <a:rPr lang="ja-JP" altLang="ja-JP" sz="2400" b="1" u="sng"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rPr>
              <a:t>応募作品は返却致しませんことをご了承の上、ご応募ください。</a:t>
            </a:r>
            <a:endParaRPr lang="en-US" altLang="ja-JP" sz="2400" b="1" u="sng" kern="100" dirty="0">
              <a:solidFill>
                <a:srgbClr val="FF0000"/>
              </a:solidFill>
              <a:latin typeface="Yu Gothic Medium" panose="020B0500000000000000" pitchFamily="50" charset="-128"/>
              <a:ea typeface="Yu Gothic Medium" panose="020B0500000000000000" pitchFamily="50" charset="-128"/>
              <a:cs typeface="Times New Roman" panose="02020603050405020304" pitchFamily="18" charset="0"/>
            </a:endParaRPr>
          </a:p>
          <a:p>
            <a:pPr indent="65405" algn="just">
              <a:spcAft>
                <a:spcPts val="0"/>
              </a:spcAft>
            </a:pPr>
            <a:endParaRPr lang="en-US" altLang="ja-JP" sz="2400" b="1" u="sng" kern="100" dirty="0">
              <a:latin typeface="Yu Gothic Medium" panose="020B0500000000000000" pitchFamily="50" charset="-128"/>
              <a:ea typeface="Yu Gothic Medium" panose="020B0500000000000000" pitchFamily="50" charset="-128"/>
              <a:cs typeface="Times New Roman" panose="02020603050405020304" pitchFamily="18" charset="0"/>
            </a:endParaRPr>
          </a:p>
          <a:p>
            <a:endParaRPr lang="en-US" altLang="ja-JP" sz="2400" dirty="0">
              <a:latin typeface="Yu Gothic Medium" panose="020B0500000000000000" pitchFamily="50" charset="-128"/>
              <a:ea typeface="Yu Gothic Medium" panose="020B0500000000000000" pitchFamily="50" charset="-128"/>
            </a:endParaRPr>
          </a:p>
          <a:p>
            <a:r>
              <a:rPr lang="ja-JP" altLang="en-US" sz="2400" dirty="0">
                <a:latin typeface="Yu Gothic Medium" panose="020B0500000000000000" pitchFamily="50" charset="-128"/>
                <a:ea typeface="Yu Gothic Medium" panose="020B0500000000000000" pitchFamily="50" charset="-128"/>
              </a:rPr>
              <a:t>（</a:t>
            </a:r>
            <a:r>
              <a:rPr lang="en-US" altLang="ja-JP" sz="2400" dirty="0">
                <a:latin typeface="Yu Gothic Medium" panose="020B0500000000000000" pitchFamily="50" charset="-128"/>
                <a:ea typeface="Yu Gothic Medium" panose="020B0500000000000000" pitchFamily="50" charset="-128"/>
              </a:rPr>
              <a:t>8</a:t>
            </a:r>
            <a:r>
              <a:rPr lang="ja-JP" altLang="en-US" sz="2400" dirty="0">
                <a:latin typeface="Yu Gothic Medium" panose="020B0500000000000000" pitchFamily="50" charset="-128"/>
                <a:ea typeface="Yu Gothic Medium" panose="020B0500000000000000" pitchFamily="50" charset="-128"/>
              </a:rPr>
              <a:t>）入賞作品の利用について</a:t>
            </a:r>
          </a:p>
          <a:p>
            <a:r>
              <a:rPr lang="ja-JP" altLang="en-US" sz="2400" dirty="0">
                <a:latin typeface="Yu Gothic Medium" panose="020B0500000000000000" pitchFamily="50" charset="-128"/>
                <a:ea typeface="Yu Gothic Medium" panose="020B0500000000000000" pitchFamily="50" charset="-128"/>
              </a:rPr>
              <a:t>●沖縄広告協会が行うイベントや会合で上映します。 </a:t>
            </a:r>
          </a:p>
          <a:p>
            <a:r>
              <a:rPr lang="ja-JP" altLang="en-US" sz="2400" dirty="0">
                <a:latin typeface="Yu Gothic Medium" panose="020B0500000000000000" pitchFamily="50" charset="-128"/>
                <a:ea typeface="Yu Gothic Medium" panose="020B0500000000000000" pitchFamily="50" charset="-128"/>
              </a:rPr>
              <a:t>●記録・保存ならびに調査研究のための資料として使用します。 </a:t>
            </a:r>
          </a:p>
          <a:p>
            <a:r>
              <a:rPr lang="ja-JP" altLang="en-US" sz="2400" dirty="0">
                <a:latin typeface="Yu Gothic Medium" panose="020B0500000000000000" pitchFamily="50" charset="-128"/>
                <a:ea typeface="Yu Gothic Medium" panose="020B0500000000000000" pitchFamily="50" charset="-128"/>
              </a:rPr>
              <a:t>●学校教育・公共的・公益的に寄与する諸活動での資料として使用します。</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xmlns="" id="{B4C88129-4303-4C92-8F6D-2800A19D16C8}"/>
              </a:ext>
            </a:extLst>
          </p:cNvPr>
          <p:cNvSpPr>
            <a:spLocks noGrp="1"/>
          </p:cNvSpPr>
          <p:nvPr>
            <p:ph type="sldNum" sz="quarter" idx="12"/>
          </p:nvPr>
        </p:nvSpPr>
        <p:spPr/>
        <p:txBody>
          <a:bodyPr/>
          <a:lstStyle/>
          <a:p>
            <a:fld id="{1435AB92-1D5D-4C0B-B769-70013604D190}" type="slidenum">
              <a:rPr kumimoji="1" lang="ja-JP" altLang="en-US" smtClean="0"/>
              <a:t>9</a:t>
            </a:fld>
            <a:endParaRPr kumimoji="1" lang="ja-JP" altLang="en-US"/>
          </a:p>
        </p:txBody>
      </p:sp>
    </p:spTree>
    <p:extLst>
      <p:ext uri="{BB962C8B-B14F-4D97-AF65-F5344CB8AC3E}">
        <p14:creationId xmlns:p14="http://schemas.microsoft.com/office/powerpoint/2010/main" val="10064860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TotalTime>
  <Words>786</Words>
  <Application>Microsoft Office PowerPoint</Application>
  <PresentationFormat>ワイド画面</PresentationFormat>
  <Paragraphs>173</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Yu Gothic Medium</vt:lpstr>
      <vt:lpstr>游ゴシック</vt:lpstr>
      <vt:lpstr>游ゴシック Light</vt:lpstr>
      <vt:lpstr>游明朝</vt:lpstr>
      <vt:lpstr>Arial</vt:lpstr>
      <vt:lpstr>Times New Roman</vt:lpstr>
      <vt:lpstr>Office テーマ</vt:lpstr>
      <vt:lpstr>第37回 沖縄広告協会 広告賞  応 募 要 項</vt:lpstr>
      <vt:lpstr>＜実施にあたって ＞　 沖縄広告協会会則第2条の（目的）に基づき会員社の　　広告技術の研鑚、広告知識の 普及向上を目指し、 ひいては地域社会に対する広告への正しい理解と知識を 深め、 あわせて地域文化の発展に寄与することを目的に、これを実施するものです。 沖縄 県内で行なわれる総合的な広告作品コンテストとしては唯一の表彰制度です。 会員社は勿論のこと非会員の皆様もふるってご応募下さい。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第37回 沖縄広告協会　　「広告賞」 応募要項 </dc:title>
  <dc:creator>guk140</dc:creator>
  <cp:lastModifiedBy>iam</cp:lastModifiedBy>
  <cp:revision>53</cp:revision>
  <dcterms:created xsi:type="dcterms:W3CDTF">2018-09-10T08:13:43Z</dcterms:created>
  <dcterms:modified xsi:type="dcterms:W3CDTF">2018-12-05T06:51:23Z</dcterms:modified>
</cp:coreProperties>
</file>